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handoutMasterIdLst>
    <p:handoutMasterId r:id="rId19"/>
  </p:handoutMasterIdLst>
  <p:sldIdLst>
    <p:sldId id="295" r:id="rId2"/>
    <p:sldId id="298" r:id="rId3"/>
    <p:sldId id="297" r:id="rId4"/>
    <p:sldId id="286" r:id="rId5"/>
    <p:sldId id="289" r:id="rId6"/>
    <p:sldId id="270" r:id="rId7"/>
    <p:sldId id="300" r:id="rId8"/>
    <p:sldId id="284" r:id="rId9"/>
    <p:sldId id="285" r:id="rId10"/>
    <p:sldId id="287" r:id="rId11"/>
    <p:sldId id="288" r:id="rId12"/>
    <p:sldId id="293" r:id="rId13"/>
    <p:sldId id="273" r:id="rId14"/>
    <p:sldId id="294" r:id="rId15"/>
    <p:sldId id="296" r:id="rId16"/>
    <p:sldId id="292" r:id="rId17"/>
    <p:sldId id="283" r:id="rId18"/>
  </p:sldIdLst>
  <p:sldSz cx="12192000" cy="6858000"/>
  <p:notesSz cx="6858000" cy="9144000"/>
  <p:embeddedFontLst>
    <p:embeddedFont>
      <p:font typeface="Cooper Black" panose="0208090404030B020404" pitchFamily="18" charset="0"/>
      <p:regular r:id="rId20"/>
    </p:embeddedFont>
    <p:embeddedFont>
      <p:font typeface="D2Coding" panose="020B0609020101020101" pitchFamily="49" charset="-127"/>
      <p:regular r:id="rId21"/>
      <p:bold r:id="rId22"/>
    </p:embeddedFont>
    <p:embeddedFont>
      <p:font typeface="나눔스퀘어" panose="020B0600000101010101" pitchFamily="50" charset="-127"/>
      <p:regular r:id="rId23"/>
    </p:embeddedFont>
    <p:embeddedFont>
      <p:font typeface="나눔스퀘어_ac" panose="020B0600000101010101" pitchFamily="50" charset="-127"/>
      <p:regular r:id="rId24"/>
    </p:embeddedFont>
    <p:embeddedFont>
      <p:font typeface="나눔스퀘어_ac Bold" panose="020B0600000101010101" pitchFamily="50" charset="-127"/>
      <p:bold r:id="rId25"/>
    </p:embeddedFont>
    <p:embeddedFont>
      <p:font typeface="나눔스퀘어_ac ExtraBold" panose="020B0600000101010101" pitchFamily="50" charset="-127"/>
      <p:bold r:id="rId26"/>
    </p:embeddedFont>
    <p:embeddedFont>
      <p:font typeface="나눔스퀘어라운드 Bold" panose="020B0600000101010101" pitchFamily="50" charset="-127"/>
      <p:bold r:id="rId27"/>
    </p:embeddedFont>
    <p:embeddedFont>
      <p:font typeface="맑은 고딕" panose="020B0503020000020004" pitchFamily="50" charset="-127"/>
      <p:regular r:id="rId28"/>
      <p:bold r:id="rId2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F9DAD"/>
    <a:srgbClr val="7C94BD"/>
    <a:srgbClr val="EBCE53"/>
    <a:srgbClr val="A80000"/>
    <a:srgbClr val="5FB426"/>
    <a:srgbClr val="70D32D"/>
    <a:srgbClr val="44546A"/>
    <a:srgbClr val="3333FF"/>
    <a:srgbClr val="0B5BA3"/>
    <a:srgbClr val="EDF0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352" autoAdjust="0"/>
    <p:restoredTop sz="96242" autoAdjust="0"/>
  </p:normalViewPr>
  <p:slideViewPr>
    <p:cSldViewPr snapToGrid="0">
      <p:cViewPr varScale="1">
        <p:scale>
          <a:sx n="106" d="100"/>
          <a:sy n="106" d="100"/>
        </p:scale>
        <p:origin x="34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05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42FFA505-D943-A22E-28CB-E67E2EE78FD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CC9DB98-1AB1-11E1-FD23-692A0297821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A904C6-7734-4211-8078-03FC2245D4F1}" type="datetimeFigureOut">
              <a:rPr lang="ko-KR" altLang="en-US" smtClean="0"/>
              <a:t>2022-06-09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845B56A-17DF-5692-EB3F-EA282826261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D4CD12B-33DD-39ED-8399-A6D2E390EFC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3F39E1-3E86-408A-B87E-ED2A302CBF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40694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90E2F3EB-1BFE-B9CF-8F4F-DA7DF726CC73}"/>
              </a:ext>
            </a:extLst>
          </p:cNvPr>
          <p:cNvSpPr/>
          <p:nvPr userDrawn="1"/>
        </p:nvSpPr>
        <p:spPr>
          <a:xfrm>
            <a:off x="941560" y="0"/>
            <a:ext cx="11250440" cy="389299"/>
          </a:xfrm>
          <a:prstGeom prst="rect">
            <a:avLst/>
          </a:prstGeom>
          <a:solidFill>
            <a:srgbClr val="EFF3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latinLnBrk="0">
              <a:defRPr/>
            </a:pPr>
            <a:r>
              <a:rPr lang="en-US" altLang="ko-KR" sz="800" i="1" kern="0" dirty="0">
                <a:solidFill>
                  <a:srgbClr val="8E99A5"/>
                </a:solidFill>
              </a:rPr>
              <a:t> </a:t>
            </a:r>
            <a:endParaRPr lang="en-US" altLang="ko-KR" sz="1400" i="1" kern="0" dirty="0">
              <a:solidFill>
                <a:srgbClr val="8E99A5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CA8A8D0-DDD9-679A-7950-AA6B78A477F5}"/>
              </a:ext>
            </a:extLst>
          </p:cNvPr>
          <p:cNvSpPr/>
          <p:nvPr userDrawn="1"/>
        </p:nvSpPr>
        <p:spPr>
          <a:xfrm>
            <a:off x="0" y="389299"/>
            <a:ext cx="941560" cy="6468701"/>
          </a:xfrm>
          <a:prstGeom prst="rect">
            <a:avLst/>
          </a:prstGeom>
          <a:solidFill>
            <a:srgbClr val="8F9D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05769B0E-B7FE-430F-2C99-63A46EB57F6C}"/>
              </a:ext>
            </a:extLst>
          </p:cNvPr>
          <p:cNvGrpSpPr/>
          <p:nvPr userDrawn="1"/>
        </p:nvGrpSpPr>
        <p:grpSpPr>
          <a:xfrm>
            <a:off x="114401" y="99101"/>
            <a:ext cx="151448" cy="180648"/>
            <a:chOff x="5199725" y="1785802"/>
            <a:chExt cx="1768077" cy="2108976"/>
          </a:xfrm>
          <a:solidFill>
            <a:schemeClr val="bg1"/>
          </a:solidFill>
        </p:grpSpPr>
        <p:sp>
          <p:nvSpPr>
            <p:cNvPr id="20" name="자유형: 도형 29">
              <a:extLst>
                <a:ext uri="{FF2B5EF4-FFF2-40B4-BE49-F238E27FC236}">
                  <a16:creationId xmlns:a16="http://schemas.microsoft.com/office/drawing/2014/main" id="{54E1913C-F738-733D-31FA-8A3908164AEF}"/>
                </a:ext>
              </a:extLst>
            </p:cNvPr>
            <p:cNvSpPr/>
            <p:nvPr/>
          </p:nvSpPr>
          <p:spPr>
            <a:xfrm rot="5400000" flipH="1">
              <a:off x="6516322" y="3440993"/>
              <a:ext cx="432896" cy="470061"/>
            </a:xfrm>
            <a:custGeom>
              <a:avLst/>
              <a:gdLst>
                <a:gd name="connsiteX0" fmla="*/ 432896 w 432896"/>
                <a:gd name="connsiteY0" fmla="*/ 19392 h 470061"/>
                <a:gd name="connsiteX1" fmla="*/ 432896 w 432896"/>
                <a:gd name="connsiteY1" fmla="*/ 0 h 470061"/>
                <a:gd name="connsiteX2" fmla="*/ 0 w 432896"/>
                <a:gd name="connsiteY2" fmla="*/ 0 h 470061"/>
                <a:gd name="connsiteX3" fmla="*/ 0 w 432896"/>
                <a:gd name="connsiteY3" fmla="*/ 470061 h 470061"/>
                <a:gd name="connsiteX4" fmla="*/ 24495 w 432896"/>
                <a:gd name="connsiteY4" fmla="*/ 419212 h 470061"/>
                <a:gd name="connsiteX5" fmla="*/ 416339 w 432896"/>
                <a:gd name="connsiteY5" fmla="*/ 27368 h 470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2896" h="470061">
                  <a:moveTo>
                    <a:pt x="432896" y="19392"/>
                  </a:moveTo>
                  <a:lnTo>
                    <a:pt x="432896" y="0"/>
                  </a:lnTo>
                  <a:lnTo>
                    <a:pt x="0" y="0"/>
                  </a:lnTo>
                  <a:lnTo>
                    <a:pt x="0" y="470061"/>
                  </a:lnTo>
                  <a:lnTo>
                    <a:pt x="24495" y="419212"/>
                  </a:lnTo>
                  <a:cubicBezTo>
                    <a:pt x="114384" y="253742"/>
                    <a:pt x="250869" y="117257"/>
                    <a:pt x="416339" y="2736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자유형: 도형 30">
              <a:extLst>
                <a:ext uri="{FF2B5EF4-FFF2-40B4-BE49-F238E27FC236}">
                  <a16:creationId xmlns:a16="http://schemas.microsoft.com/office/drawing/2014/main" id="{37825297-39CB-FCA3-651B-3294DED6BA58}"/>
                </a:ext>
              </a:extLst>
            </p:cNvPr>
            <p:cNvSpPr/>
            <p:nvPr/>
          </p:nvSpPr>
          <p:spPr>
            <a:xfrm>
              <a:off x="5199725" y="1785802"/>
              <a:ext cx="824275" cy="2106670"/>
            </a:xfrm>
            <a:custGeom>
              <a:avLst/>
              <a:gdLst>
                <a:gd name="connsiteX0" fmla="*/ 0 w 824275"/>
                <a:gd name="connsiteY0" fmla="*/ 0 h 2106670"/>
                <a:gd name="connsiteX1" fmla="*/ 217180 w 824275"/>
                <a:gd name="connsiteY1" fmla="*/ 0 h 2106670"/>
                <a:gd name="connsiteX2" fmla="*/ 434360 w 824275"/>
                <a:gd name="connsiteY2" fmla="*/ 217180 h 2106670"/>
                <a:gd name="connsiteX3" fmla="*/ 434360 w 824275"/>
                <a:gd name="connsiteY3" fmla="*/ 343374 h 2106670"/>
                <a:gd name="connsiteX4" fmla="*/ 824275 w 824275"/>
                <a:gd name="connsiteY4" fmla="*/ 343374 h 2106670"/>
                <a:gd name="connsiteX5" fmla="*/ 824275 w 824275"/>
                <a:gd name="connsiteY5" fmla="*/ 775827 h 2106670"/>
                <a:gd name="connsiteX6" fmla="*/ 434360 w 824275"/>
                <a:gd name="connsiteY6" fmla="*/ 775827 h 2106670"/>
                <a:gd name="connsiteX7" fmla="*/ 434360 w 824275"/>
                <a:gd name="connsiteY7" fmla="*/ 1226458 h 2106670"/>
                <a:gd name="connsiteX8" fmla="*/ 794173 w 824275"/>
                <a:gd name="connsiteY8" fmla="*/ 1667934 h 2106670"/>
                <a:gd name="connsiteX9" fmla="*/ 824275 w 824275"/>
                <a:gd name="connsiteY9" fmla="*/ 1670969 h 2106670"/>
                <a:gd name="connsiteX10" fmla="*/ 824275 w 824275"/>
                <a:gd name="connsiteY10" fmla="*/ 2106670 h 2106670"/>
                <a:gd name="connsiteX11" fmla="*/ 800273 w 824275"/>
                <a:gd name="connsiteY11" fmla="*/ 2105533 h 2106670"/>
                <a:gd name="connsiteX12" fmla="*/ 6467 w 824275"/>
                <a:gd name="connsiteY12" fmla="*/ 1316749 h 2106670"/>
                <a:gd name="connsiteX13" fmla="*/ 2572 w 824275"/>
                <a:gd name="connsiteY13" fmla="*/ 1239630 h 2106670"/>
                <a:gd name="connsiteX14" fmla="*/ 0 w 824275"/>
                <a:gd name="connsiteY14" fmla="*/ 1239630 h 2106670"/>
                <a:gd name="connsiteX15" fmla="*/ 0 w 824275"/>
                <a:gd name="connsiteY15" fmla="*/ 0 h 2106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24275" h="2106670">
                  <a:moveTo>
                    <a:pt x="0" y="0"/>
                  </a:moveTo>
                  <a:lnTo>
                    <a:pt x="217180" y="0"/>
                  </a:lnTo>
                  <a:cubicBezTo>
                    <a:pt x="337125" y="0"/>
                    <a:pt x="434360" y="97235"/>
                    <a:pt x="434360" y="217180"/>
                  </a:cubicBezTo>
                  <a:lnTo>
                    <a:pt x="434360" y="343374"/>
                  </a:lnTo>
                  <a:lnTo>
                    <a:pt x="824275" y="343374"/>
                  </a:lnTo>
                  <a:lnTo>
                    <a:pt x="824275" y="775827"/>
                  </a:lnTo>
                  <a:lnTo>
                    <a:pt x="434360" y="775827"/>
                  </a:lnTo>
                  <a:lnTo>
                    <a:pt x="434360" y="1226458"/>
                  </a:lnTo>
                  <a:cubicBezTo>
                    <a:pt x="434360" y="1444226"/>
                    <a:pt x="588828" y="1625914"/>
                    <a:pt x="794173" y="1667934"/>
                  </a:cubicBezTo>
                  <a:lnTo>
                    <a:pt x="824275" y="1670969"/>
                  </a:lnTo>
                  <a:lnTo>
                    <a:pt x="824275" y="2106670"/>
                  </a:lnTo>
                  <a:lnTo>
                    <a:pt x="800273" y="2105533"/>
                  </a:lnTo>
                  <a:cubicBezTo>
                    <a:pt x="382044" y="2065725"/>
                    <a:pt x="48863" y="1734219"/>
                    <a:pt x="6467" y="1316749"/>
                  </a:cubicBezTo>
                  <a:lnTo>
                    <a:pt x="2572" y="1239630"/>
                  </a:lnTo>
                  <a:lnTo>
                    <a:pt x="0" y="123963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자유형: 도형 31">
              <a:extLst>
                <a:ext uri="{FF2B5EF4-FFF2-40B4-BE49-F238E27FC236}">
                  <a16:creationId xmlns:a16="http://schemas.microsoft.com/office/drawing/2014/main" id="{EA8C85FC-6780-A37A-451D-F29C6F159930}"/>
                </a:ext>
              </a:extLst>
            </p:cNvPr>
            <p:cNvSpPr/>
            <p:nvPr/>
          </p:nvSpPr>
          <p:spPr>
            <a:xfrm>
              <a:off x="6096000" y="2129177"/>
              <a:ext cx="871802" cy="1765601"/>
            </a:xfrm>
            <a:custGeom>
              <a:avLst/>
              <a:gdLst>
                <a:gd name="connsiteX0" fmla="*/ 0 w 871802"/>
                <a:gd name="connsiteY0" fmla="*/ 0 h 1765601"/>
                <a:gd name="connsiteX1" fmla="*/ 4988 w 871802"/>
                <a:gd name="connsiteY1" fmla="*/ 0 h 1765601"/>
                <a:gd name="connsiteX2" fmla="*/ 4988 w 871802"/>
                <a:gd name="connsiteY2" fmla="*/ 822 h 1765601"/>
                <a:gd name="connsiteX3" fmla="*/ 79007 w 871802"/>
                <a:gd name="connsiteY3" fmla="*/ 4559 h 1765601"/>
                <a:gd name="connsiteX4" fmla="*/ 871802 w 871802"/>
                <a:gd name="connsiteY4" fmla="*/ 883085 h 1765601"/>
                <a:gd name="connsiteX5" fmla="*/ 79007 w 871802"/>
                <a:gd name="connsiteY5" fmla="*/ 1761611 h 1765601"/>
                <a:gd name="connsiteX6" fmla="*/ 0 w 871802"/>
                <a:gd name="connsiteY6" fmla="*/ 1765601 h 1765601"/>
                <a:gd name="connsiteX7" fmla="*/ 0 w 871802"/>
                <a:gd name="connsiteY7" fmla="*/ 1332578 h 1765601"/>
                <a:gd name="connsiteX8" fmla="*/ 79534 w 871802"/>
                <a:gd name="connsiteY8" fmla="*/ 1324560 h 1765601"/>
                <a:gd name="connsiteX9" fmla="*/ 439347 w 871802"/>
                <a:gd name="connsiteY9" fmla="*/ 883084 h 1765601"/>
                <a:gd name="connsiteX10" fmla="*/ 79534 w 871802"/>
                <a:gd name="connsiteY10" fmla="*/ 441608 h 1765601"/>
                <a:gd name="connsiteX11" fmla="*/ 0 w 871802"/>
                <a:gd name="connsiteY11" fmla="*/ 433591 h 1765601"/>
                <a:gd name="connsiteX12" fmla="*/ 0 w 871802"/>
                <a:gd name="connsiteY12" fmla="*/ 0 h 1765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71802" h="1765601">
                  <a:moveTo>
                    <a:pt x="0" y="0"/>
                  </a:moveTo>
                  <a:lnTo>
                    <a:pt x="4988" y="0"/>
                  </a:lnTo>
                  <a:lnTo>
                    <a:pt x="4988" y="822"/>
                  </a:lnTo>
                  <a:lnTo>
                    <a:pt x="79007" y="4559"/>
                  </a:lnTo>
                  <a:cubicBezTo>
                    <a:pt x="524308" y="49782"/>
                    <a:pt x="871802" y="425853"/>
                    <a:pt x="871802" y="883085"/>
                  </a:cubicBezTo>
                  <a:cubicBezTo>
                    <a:pt x="871802" y="1340317"/>
                    <a:pt x="524308" y="1716388"/>
                    <a:pt x="79007" y="1761611"/>
                  </a:cubicBezTo>
                  <a:lnTo>
                    <a:pt x="0" y="1765601"/>
                  </a:lnTo>
                  <a:lnTo>
                    <a:pt x="0" y="1332578"/>
                  </a:lnTo>
                  <a:lnTo>
                    <a:pt x="79534" y="1324560"/>
                  </a:lnTo>
                  <a:cubicBezTo>
                    <a:pt x="284879" y="1282540"/>
                    <a:pt x="439347" y="1100852"/>
                    <a:pt x="439347" y="883084"/>
                  </a:cubicBezTo>
                  <a:cubicBezTo>
                    <a:pt x="439347" y="665317"/>
                    <a:pt x="284879" y="483628"/>
                    <a:pt x="79534" y="441608"/>
                  </a:cubicBezTo>
                  <a:lnTo>
                    <a:pt x="0" y="43359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6706255-9129-FCFE-B631-729D38D6BDC3}"/>
              </a:ext>
            </a:extLst>
          </p:cNvPr>
          <p:cNvSpPr/>
          <p:nvPr userDrawn="1"/>
        </p:nvSpPr>
        <p:spPr>
          <a:xfrm flipH="1">
            <a:off x="752717" y="155432"/>
            <a:ext cx="108000" cy="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6EBA000-2424-82CE-A12D-2DBB00FD8345}"/>
              </a:ext>
            </a:extLst>
          </p:cNvPr>
          <p:cNvSpPr/>
          <p:nvPr userDrawn="1"/>
        </p:nvSpPr>
        <p:spPr>
          <a:xfrm flipH="1">
            <a:off x="752717" y="186131"/>
            <a:ext cx="108000" cy="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EFF6CB0-B2C6-8B44-02AD-6EB81847B758}"/>
              </a:ext>
            </a:extLst>
          </p:cNvPr>
          <p:cNvSpPr/>
          <p:nvPr userDrawn="1"/>
        </p:nvSpPr>
        <p:spPr>
          <a:xfrm flipH="1">
            <a:off x="752717" y="216830"/>
            <a:ext cx="108000" cy="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7" name="이등변 삼각형 26">
            <a:extLst>
              <a:ext uri="{FF2B5EF4-FFF2-40B4-BE49-F238E27FC236}">
                <a16:creationId xmlns:a16="http://schemas.microsoft.com/office/drawing/2014/main" id="{E284AD85-D038-81B6-3340-FBD087E25065}"/>
              </a:ext>
            </a:extLst>
          </p:cNvPr>
          <p:cNvSpPr/>
          <p:nvPr userDrawn="1"/>
        </p:nvSpPr>
        <p:spPr>
          <a:xfrm rot="16200000" flipH="1">
            <a:off x="677684" y="171791"/>
            <a:ext cx="50148" cy="45719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98517D07-3107-69D7-42AA-F4946DA3E4FC}"/>
              </a:ext>
            </a:extLst>
          </p:cNvPr>
          <p:cNvGrpSpPr/>
          <p:nvPr userDrawn="1"/>
        </p:nvGrpSpPr>
        <p:grpSpPr>
          <a:xfrm>
            <a:off x="0" y="0"/>
            <a:ext cx="941560" cy="389299"/>
            <a:chOff x="0" y="0"/>
            <a:chExt cx="941560" cy="389299"/>
          </a:xfrm>
        </p:grpSpPr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F3B8DFE1-080B-2172-963B-8A3B538BD6CD}"/>
                </a:ext>
              </a:extLst>
            </p:cNvPr>
            <p:cNvSpPr/>
            <p:nvPr/>
          </p:nvSpPr>
          <p:spPr>
            <a:xfrm>
              <a:off x="0" y="0"/>
              <a:ext cx="941560" cy="389299"/>
            </a:xfrm>
            <a:prstGeom prst="rect">
              <a:avLst/>
            </a:prstGeom>
            <a:solidFill>
              <a:srgbClr val="77849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C48459DA-3813-523B-1B2D-E00298E5DB30}"/>
                </a:ext>
              </a:extLst>
            </p:cNvPr>
            <p:cNvSpPr/>
            <p:nvPr/>
          </p:nvSpPr>
          <p:spPr>
            <a:xfrm flipH="1">
              <a:off x="752717" y="155432"/>
              <a:ext cx="108000" cy="14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DE487DF5-2242-E98C-0E11-B51D99A1FC84}"/>
                </a:ext>
              </a:extLst>
            </p:cNvPr>
            <p:cNvSpPr/>
            <p:nvPr/>
          </p:nvSpPr>
          <p:spPr>
            <a:xfrm flipH="1">
              <a:off x="752717" y="186131"/>
              <a:ext cx="108000" cy="14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E95EC0FA-7CB3-6C61-FFA7-78FF4C072B3D}"/>
                </a:ext>
              </a:extLst>
            </p:cNvPr>
            <p:cNvSpPr/>
            <p:nvPr/>
          </p:nvSpPr>
          <p:spPr>
            <a:xfrm flipH="1">
              <a:off x="752717" y="216830"/>
              <a:ext cx="108000" cy="14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8" name="이등변 삼각형 57">
              <a:extLst>
                <a:ext uri="{FF2B5EF4-FFF2-40B4-BE49-F238E27FC236}">
                  <a16:creationId xmlns:a16="http://schemas.microsoft.com/office/drawing/2014/main" id="{837DD6DC-D07A-15C7-F74F-48D279B50690}"/>
                </a:ext>
              </a:extLst>
            </p:cNvPr>
            <p:cNvSpPr/>
            <p:nvPr/>
          </p:nvSpPr>
          <p:spPr>
            <a:xfrm rot="16200000" flipH="1">
              <a:off x="677684" y="171791"/>
              <a:ext cx="50148" cy="45719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1D650150-157B-C7EB-6495-5963959EAC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797" y="73404"/>
              <a:ext cx="199133" cy="254254"/>
            </a:xfrm>
            <a:prstGeom prst="rect">
              <a:avLst/>
            </a:prstGeom>
          </p:spPr>
        </p:pic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706F16FE-0F8E-174F-A0EB-6849648384F3}"/>
              </a:ext>
            </a:extLst>
          </p:cNvPr>
          <p:cNvGrpSpPr/>
          <p:nvPr userDrawn="1"/>
        </p:nvGrpSpPr>
        <p:grpSpPr>
          <a:xfrm>
            <a:off x="1075232" y="84961"/>
            <a:ext cx="165171" cy="201499"/>
            <a:chOff x="5638844" y="549275"/>
            <a:chExt cx="234693" cy="286312"/>
          </a:xfrm>
          <a:solidFill>
            <a:srgbClr val="8E99A5"/>
          </a:solidFill>
        </p:grpSpPr>
        <p:sp>
          <p:nvSpPr>
            <p:cNvPr id="62" name="원형: 비어 있음 8">
              <a:extLst>
                <a:ext uri="{FF2B5EF4-FFF2-40B4-BE49-F238E27FC236}">
                  <a16:creationId xmlns:a16="http://schemas.microsoft.com/office/drawing/2014/main" id="{EB30F9ED-39FC-43DE-B150-4ACDB383410B}"/>
                </a:ext>
              </a:extLst>
            </p:cNvPr>
            <p:cNvSpPr/>
            <p:nvPr/>
          </p:nvSpPr>
          <p:spPr>
            <a:xfrm>
              <a:off x="5638844" y="549275"/>
              <a:ext cx="209550" cy="209550"/>
            </a:xfrm>
            <a:prstGeom prst="donut">
              <a:avLst>
                <a:gd name="adj" fmla="val 1476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3" name="사각형: 둥근 모서리 10">
              <a:extLst>
                <a:ext uri="{FF2B5EF4-FFF2-40B4-BE49-F238E27FC236}">
                  <a16:creationId xmlns:a16="http://schemas.microsoft.com/office/drawing/2014/main" id="{F222DF93-318A-02FF-9543-A0DCEB3D7608}"/>
                </a:ext>
              </a:extLst>
            </p:cNvPr>
            <p:cNvSpPr/>
            <p:nvPr/>
          </p:nvSpPr>
          <p:spPr>
            <a:xfrm rot="18900000">
              <a:off x="5837537" y="691587"/>
              <a:ext cx="36000" cy="144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035690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055A9F-75B1-4AD8-336B-57F33B2DC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94B7287-1E80-6B06-66EA-F79A924C16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1236E73-5756-9A89-2DA4-E0089049B4E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9004557-F14F-4B2B-ADE7-AF92EE29A38C}" type="datetimeFigureOut">
              <a:rPr lang="ko-KR" altLang="en-US" smtClean="0"/>
              <a:t>2022-06-09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EA47A7B-AFD9-2733-C0B7-1977109991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CD180C8-6ECC-909D-ED93-2C45A1C04A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AA467F8-5376-4A1E-B726-8C666C4FAC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71541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2B5F466-CF19-8AA6-88A1-FD867A0F37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9786568-C6C3-A704-9BFE-BF3F72CA3C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1A33334-9AF8-B72B-0A5E-96765A3017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9004557-F14F-4B2B-ADE7-AF92EE29A38C}" type="datetimeFigureOut">
              <a:rPr lang="ko-KR" altLang="en-US" smtClean="0"/>
              <a:t>2022-06-09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F2CA99B-6A1B-286D-99FF-B124C97320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B58D592-19E2-84D3-1729-0110AE2F8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AA467F8-5376-4A1E-B726-8C666C4FAC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07779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C6958D-28E5-4CC8-8C48-52A02A1BC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8E03031-827B-4AC7-B564-384C161774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C19838-69C9-49EB-9B51-549106E9B8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2022-06-09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C26852C-90C9-4502-A697-363CF824C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7509D0-CCBD-406A-9D4E-6845657BB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51466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1D15CBC-8084-3479-C7BC-72232FF14607}"/>
              </a:ext>
            </a:extLst>
          </p:cNvPr>
          <p:cNvSpPr txBox="1"/>
          <p:nvPr userDrawn="1"/>
        </p:nvSpPr>
        <p:spPr>
          <a:xfrm>
            <a:off x="758132" y="53814"/>
            <a:ext cx="419200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solidFill>
                  <a:srgbClr val="007A8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순천향대학교</a:t>
            </a:r>
            <a:r>
              <a:rPr lang="en-US" altLang="ko-KR" sz="1300" dirty="0">
                <a:solidFill>
                  <a:srgbClr val="007A8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_</a:t>
            </a:r>
            <a:r>
              <a:rPr lang="ko-KR" altLang="en-US" sz="1300" dirty="0">
                <a:solidFill>
                  <a:srgbClr val="007A8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사물인터넷학과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E9D5F96-06D5-586E-3117-ABB078730C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1" y="39525"/>
            <a:ext cx="827114" cy="275386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E1D6BDD9-1266-E9DC-5D37-9895C794D67C}"/>
              </a:ext>
            </a:extLst>
          </p:cNvPr>
          <p:cNvSpPr/>
          <p:nvPr userDrawn="1"/>
        </p:nvSpPr>
        <p:spPr>
          <a:xfrm>
            <a:off x="11849101" y="38102"/>
            <a:ext cx="276224" cy="276224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rgbClr val="007A85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1E92D4A-8B48-7105-5154-2EC42359144B}"/>
              </a:ext>
            </a:extLst>
          </p:cNvPr>
          <p:cNvSpPr/>
          <p:nvPr userDrawn="1"/>
        </p:nvSpPr>
        <p:spPr>
          <a:xfrm>
            <a:off x="0" y="376238"/>
            <a:ext cx="12192000" cy="6481762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63500" sx="101000" sy="101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E5F33B-9FAE-259E-19D2-61FCF5B9BE69}"/>
              </a:ext>
            </a:extLst>
          </p:cNvPr>
          <p:cNvSpPr txBox="1"/>
          <p:nvPr userDrawn="1"/>
        </p:nvSpPr>
        <p:spPr>
          <a:xfrm>
            <a:off x="3999997" y="9525"/>
            <a:ext cx="41920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spc="-150" dirty="0">
                <a:solidFill>
                  <a:srgbClr val="007A85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Smart Delivery Bo</a:t>
            </a:r>
            <a:r>
              <a:rPr lang="en-US" altLang="ko-KR" sz="1400" spc="300" dirty="0">
                <a:solidFill>
                  <a:srgbClr val="007A85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x</a:t>
            </a:r>
            <a:r>
              <a:rPr lang="en-US" altLang="ko-KR" sz="1600" spc="300" dirty="0">
                <a:solidFill>
                  <a:srgbClr val="007A85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@</a:t>
            </a:r>
            <a:r>
              <a:rPr lang="en-US" altLang="ko-KR" sz="1400" spc="-150" dirty="0">
                <a:solidFill>
                  <a:srgbClr val="007A85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IoT_Platform</a:t>
            </a:r>
            <a:endParaRPr lang="ko-KR" altLang="en-US" sz="1400" spc="-150" dirty="0">
              <a:solidFill>
                <a:srgbClr val="007A85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36E2A54-30AD-507F-4A83-520CAA268C0D}"/>
              </a:ext>
            </a:extLst>
          </p:cNvPr>
          <p:cNvSpPr/>
          <p:nvPr userDrawn="1"/>
        </p:nvSpPr>
        <p:spPr>
          <a:xfrm>
            <a:off x="12015788" y="376238"/>
            <a:ext cx="168989" cy="648176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이등변 삼각형 13">
            <a:extLst>
              <a:ext uri="{FF2B5EF4-FFF2-40B4-BE49-F238E27FC236}">
                <a16:creationId xmlns:a16="http://schemas.microsoft.com/office/drawing/2014/main" id="{D20E280C-5147-003D-A008-A9983BE0DF25}"/>
              </a:ext>
            </a:extLst>
          </p:cNvPr>
          <p:cNvSpPr/>
          <p:nvPr userDrawn="1"/>
        </p:nvSpPr>
        <p:spPr>
          <a:xfrm>
            <a:off x="12027600" y="405688"/>
            <a:ext cx="144000" cy="144000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이등변 삼각형 14">
            <a:extLst>
              <a:ext uri="{FF2B5EF4-FFF2-40B4-BE49-F238E27FC236}">
                <a16:creationId xmlns:a16="http://schemas.microsoft.com/office/drawing/2014/main" id="{720B8707-BFAD-C950-2610-D738567643C4}"/>
              </a:ext>
            </a:extLst>
          </p:cNvPr>
          <p:cNvSpPr/>
          <p:nvPr userDrawn="1"/>
        </p:nvSpPr>
        <p:spPr>
          <a:xfrm flipV="1">
            <a:off x="12027600" y="6681076"/>
            <a:ext cx="144000" cy="144000"/>
          </a:xfrm>
          <a:prstGeom prst="triangl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61260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1904FA4-F45A-0AE3-F9F9-D792554C459F}"/>
              </a:ext>
            </a:extLst>
          </p:cNvPr>
          <p:cNvSpPr txBox="1"/>
          <p:nvPr userDrawn="1"/>
        </p:nvSpPr>
        <p:spPr>
          <a:xfrm>
            <a:off x="758132" y="53814"/>
            <a:ext cx="419200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solidFill>
                  <a:srgbClr val="007A8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순천향대학교</a:t>
            </a:r>
            <a:r>
              <a:rPr lang="en-US" altLang="ko-KR" sz="1300" dirty="0">
                <a:solidFill>
                  <a:srgbClr val="007A8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300" dirty="0">
                <a:solidFill>
                  <a:srgbClr val="007A8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사물인터넷학과 </a:t>
            </a:r>
            <a:r>
              <a:rPr lang="en-US" altLang="ko-KR" sz="1300" dirty="0">
                <a:solidFill>
                  <a:srgbClr val="007A8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IoT Platform</a:t>
            </a:r>
            <a:endParaRPr lang="ko-KR" altLang="en-US" sz="1300" dirty="0">
              <a:solidFill>
                <a:srgbClr val="007A85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6A4DFD2-EC4D-4C84-F2C3-4FD4FCD61D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1" y="39525"/>
            <a:ext cx="827114" cy="275386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2DD9C3B7-074B-A031-D031-58BF69384765}"/>
              </a:ext>
            </a:extLst>
          </p:cNvPr>
          <p:cNvSpPr/>
          <p:nvPr userDrawn="1"/>
        </p:nvSpPr>
        <p:spPr>
          <a:xfrm>
            <a:off x="-2303" y="376238"/>
            <a:ext cx="12194303" cy="6481762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63500" sx="101000" sy="101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17111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4DB4D2-4B55-F884-765E-11F94B233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7E4D67C-EDB2-E0D4-F249-4ED3E24025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B86D363-D743-F0E0-0834-C0B5EBC40E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ED94DF4-447F-E819-7033-1F586999B69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9004557-F14F-4B2B-ADE7-AF92EE29A38C}" type="datetimeFigureOut">
              <a:rPr lang="ko-KR" altLang="en-US" smtClean="0"/>
              <a:t>2022-06-09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9CB6B6D-FF3B-DE32-ACE6-2A25A286C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21B4B6E-1B05-1915-358C-0A4FDA33A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AA467F8-5376-4A1E-B726-8C666C4FAC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97079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B8C377-ACE8-84A8-7DBC-FBCDC42269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1E584E9-82AC-9920-3728-B4BFD2666B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022B66C-CA14-8193-739C-D493DF5EB7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583C2A6-9DE3-6B80-84E4-A5B9EFF2B8E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70BDFB0-4B7E-2AA2-3BA3-E851A7CEE6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B45235C-01B3-807B-1D4D-BCD1D0A879D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9004557-F14F-4B2B-ADE7-AF92EE29A38C}" type="datetimeFigureOut">
              <a:rPr lang="ko-KR" altLang="en-US" smtClean="0"/>
              <a:t>2022-06-09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C1EAC84-6BE5-0F8F-F7E6-E080FA102D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3BD50AD-EBAE-39DC-0905-9A5F6E5055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AA467F8-5376-4A1E-B726-8C666C4FAC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38329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F34C35-8350-A778-3A79-B058F0398B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46F31C9-AF56-64B0-2338-920319C690D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9004557-F14F-4B2B-ADE7-AF92EE29A38C}" type="datetimeFigureOut">
              <a:rPr lang="ko-KR" altLang="en-US" smtClean="0"/>
              <a:t>2022-06-09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3239C7F-90B4-0200-20BD-82F45CE072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D4CF270-2016-B969-726A-FF734ACE96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AA467F8-5376-4A1E-B726-8C666C4FAC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43734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ECE0259-1D0B-0578-C5EC-759AFB3D4BF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9004557-F14F-4B2B-ADE7-AF92EE29A38C}" type="datetimeFigureOut">
              <a:rPr lang="ko-KR" altLang="en-US" smtClean="0"/>
              <a:t>2022-06-09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3B207D9-6EBE-2984-DB20-8A3EE1F5DB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B55135C-AD52-8193-2E4A-5ED810688B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AA467F8-5376-4A1E-B726-8C666C4FAC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82382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D5AF38-2E15-ECF5-AA86-3C66E924C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F7735E9-AF00-65E3-BCC1-459958C5EF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6247DE7-1186-C025-CE4C-1ACCE3CA3C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B9DC276-B70B-0F86-C71D-25C816B0098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9004557-F14F-4B2B-ADE7-AF92EE29A38C}" type="datetimeFigureOut">
              <a:rPr lang="ko-KR" altLang="en-US" smtClean="0"/>
              <a:t>2022-06-09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A16D67C-D46A-DEB3-DF18-E9C81239FA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518CEE8-FED2-F8F8-AAC0-D69904EFBF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AA467F8-5376-4A1E-B726-8C666C4FAC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42978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F2A1E3-9E0A-2BF8-7D94-7B0738BC87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0730659-5FCF-6E7D-5E9D-598D4758007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EEB6A3-D1C8-CDEF-9120-C7C0919D51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40D4FC8-316A-3EAA-C6FB-1C73B99FCA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9004557-F14F-4B2B-ADE7-AF92EE29A38C}" type="datetimeFigureOut">
              <a:rPr lang="ko-KR" altLang="en-US" smtClean="0"/>
              <a:t>2022-06-09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2D1F191-E99A-1C8D-F515-087D5C4B72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85E97C4-E023-01F3-9062-B99821C1B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AA467F8-5376-4A1E-B726-8C666C4FAC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30933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89051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49" r:id="rId2"/>
    <p:sldLayoutId id="214748365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15.png"/><Relationship Id="rId7" Type="http://schemas.openxmlformats.org/officeDocument/2006/relationships/image" Target="../media/image5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11" Type="http://schemas.microsoft.com/office/2007/relationships/hdphoto" Target="../media/hdphoto1.wdp"/><Relationship Id="rId5" Type="http://schemas.openxmlformats.org/officeDocument/2006/relationships/image" Target="../media/image42.png"/><Relationship Id="rId10" Type="http://schemas.openxmlformats.org/officeDocument/2006/relationships/image" Target="../media/image53.png"/><Relationship Id="rId4" Type="http://schemas.openxmlformats.org/officeDocument/2006/relationships/image" Target="../media/image51.png"/><Relationship Id="rId9" Type="http://schemas.openxmlformats.org/officeDocument/2006/relationships/image" Target="../media/image4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53.png"/><Relationship Id="rId7" Type="http://schemas.openxmlformats.org/officeDocument/2006/relationships/image" Target="../media/image14.png"/><Relationship Id="rId12" Type="http://schemas.openxmlformats.org/officeDocument/2006/relationships/image" Target="../media/image44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11" Type="http://schemas.openxmlformats.org/officeDocument/2006/relationships/image" Target="../media/image51.png"/><Relationship Id="rId5" Type="http://schemas.openxmlformats.org/officeDocument/2006/relationships/image" Target="../media/image55.png"/><Relationship Id="rId10" Type="http://schemas.openxmlformats.org/officeDocument/2006/relationships/image" Target="../media/image43.png"/><Relationship Id="rId4" Type="http://schemas.microsoft.com/office/2007/relationships/hdphoto" Target="../media/hdphoto1.wdp"/><Relationship Id="rId9" Type="http://schemas.openxmlformats.org/officeDocument/2006/relationships/image" Target="../media/image4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53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10" Type="http://schemas.openxmlformats.org/officeDocument/2006/relationships/image" Target="../media/image47.png"/><Relationship Id="rId4" Type="http://schemas.microsoft.com/office/2007/relationships/hdphoto" Target="../media/hdphoto1.wdp"/><Relationship Id="rId9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18" Type="http://schemas.openxmlformats.org/officeDocument/2006/relationships/image" Target="../media/image23.jp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17" Type="http://schemas.openxmlformats.org/officeDocument/2006/relationships/image" Target="../media/image22.png"/><Relationship Id="rId2" Type="http://schemas.openxmlformats.org/officeDocument/2006/relationships/image" Target="../media/image7.png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3" Type="http://schemas.openxmlformats.org/officeDocument/2006/relationships/image" Target="../media/image12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17" Type="http://schemas.openxmlformats.org/officeDocument/2006/relationships/image" Target="../media/image37.png"/><Relationship Id="rId2" Type="http://schemas.openxmlformats.org/officeDocument/2006/relationships/image" Target="../media/image24.png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5" Type="http://schemas.openxmlformats.org/officeDocument/2006/relationships/image" Target="../media/image3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Relationship Id="rId14" Type="http://schemas.openxmlformats.org/officeDocument/2006/relationships/image" Target="../media/image3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6.png"/><Relationship Id="rId3" Type="http://schemas.microsoft.com/office/2007/relationships/hdphoto" Target="../media/hdphoto1.wdp"/><Relationship Id="rId7" Type="http://schemas.openxmlformats.org/officeDocument/2006/relationships/image" Target="../media/image41.png"/><Relationship Id="rId12" Type="http://schemas.openxmlformats.org/officeDocument/2006/relationships/image" Target="../media/image45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11" Type="http://schemas.openxmlformats.org/officeDocument/2006/relationships/image" Target="../media/image44.png"/><Relationship Id="rId5" Type="http://schemas.openxmlformats.org/officeDocument/2006/relationships/image" Target="../media/image39.png"/><Relationship Id="rId10" Type="http://schemas.openxmlformats.org/officeDocument/2006/relationships/image" Target="../media/image14.png"/><Relationship Id="rId4" Type="http://schemas.openxmlformats.org/officeDocument/2006/relationships/image" Target="../media/image15.png"/><Relationship Id="rId9" Type="http://schemas.openxmlformats.org/officeDocument/2006/relationships/image" Target="../media/image43.png"/><Relationship Id="rId14" Type="http://schemas.openxmlformats.org/officeDocument/2006/relationships/image" Target="../media/image4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.png"/><Relationship Id="rId4" Type="http://schemas.openxmlformats.org/officeDocument/2006/relationships/image" Target="../media/image3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39.png"/><Relationship Id="rId7" Type="http://schemas.openxmlformats.org/officeDocument/2006/relationships/image" Target="../media/image14.png"/><Relationship Id="rId12" Type="http://schemas.microsoft.com/office/2007/relationships/hdphoto" Target="../media/hdphoto1.wdp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jpg"/><Relationship Id="rId11" Type="http://schemas.openxmlformats.org/officeDocument/2006/relationships/image" Target="../media/image53.png"/><Relationship Id="rId5" Type="http://schemas.openxmlformats.org/officeDocument/2006/relationships/image" Target="../media/image41.png"/><Relationship Id="rId10" Type="http://schemas.openxmlformats.org/officeDocument/2006/relationships/image" Target="../media/image43.png"/><Relationship Id="rId4" Type="http://schemas.openxmlformats.org/officeDocument/2006/relationships/image" Target="../media/image44.png"/><Relationship Id="rId9" Type="http://schemas.openxmlformats.org/officeDocument/2006/relationships/image" Target="../media/image4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/>
          <p:cNvSpPr/>
          <p:nvPr/>
        </p:nvSpPr>
        <p:spPr>
          <a:xfrm>
            <a:off x="3158671" y="2276294"/>
            <a:ext cx="5994400" cy="2232388"/>
          </a:xfrm>
          <a:prstGeom prst="rect">
            <a:avLst/>
          </a:prstGeom>
          <a:solidFill>
            <a:srgbClr val="EFF3F6"/>
          </a:solidFill>
          <a:ln>
            <a:noFill/>
          </a:ln>
          <a:effectLst>
            <a:outerShdw blurRad="774700" dist="152400" dir="5400000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88000" rtlCol="0" anchor="ctr"/>
          <a:lstStyle/>
          <a:p>
            <a:pPr lvl="1" latinLnBrk="0">
              <a:lnSpc>
                <a:spcPct val="150000"/>
              </a:lnSpc>
              <a:defRPr/>
            </a:pPr>
            <a:r>
              <a:rPr lang="en-US" altLang="ko-KR" sz="3600" b="1" i="1" kern="0" dirty="0">
                <a:solidFill>
                  <a:srgbClr val="8E99A5"/>
                </a:solidFill>
              </a:rPr>
              <a:t> </a:t>
            </a:r>
            <a:r>
              <a:rPr lang="en-US" altLang="ko-KR" sz="3600" i="1" kern="0" dirty="0">
                <a:solidFill>
                  <a:srgbClr val="8E99A5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Smart Delivery Box</a:t>
            </a:r>
          </a:p>
          <a:p>
            <a:pPr lvl="1" latinLnBrk="0">
              <a:lnSpc>
                <a:spcPct val="150000"/>
              </a:lnSpc>
              <a:defRPr/>
            </a:pPr>
            <a:r>
              <a:rPr lang="en-US" altLang="ko-KR" sz="1050" kern="0" dirty="0">
                <a:solidFill>
                  <a:srgbClr val="8E99A5"/>
                </a:solidFill>
              </a:rPr>
              <a:t> </a:t>
            </a:r>
            <a:endParaRPr lang="en-US" altLang="ko-KR" sz="2000" i="1" kern="0" dirty="0">
              <a:solidFill>
                <a:srgbClr val="8E99A5"/>
              </a:solidFill>
            </a:endParaRPr>
          </a:p>
        </p:txBody>
      </p:sp>
      <p:grpSp>
        <p:nvGrpSpPr>
          <p:cNvPr id="32" name="그룹 31"/>
          <p:cNvGrpSpPr/>
          <p:nvPr/>
        </p:nvGrpSpPr>
        <p:grpSpPr>
          <a:xfrm>
            <a:off x="8778253" y="3455494"/>
            <a:ext cx="165171" cy="201499"/>
            <a:chOff x="5638844" y="549275"/>
            <a:chExt cx="234693" cy="286312"/>
          </a:xfrm>
          <a:solidFill>
            <a:srgbClr val="8E99A5"/>
          </a:solidFill>
        </p:grpSpPr>
        <p:sp>
          <p:nvSpPr>
            <p:cNvPr id="33" name="원형: 비어 있음 8">
              <a:extLst>
                <a:ext uri="{FF2B5EF4-FFF2-40B4-BE49-F238E27FC236}">
                  <a16:creationId xmlns:a16="http://schemas.microsoft.com/office/drawing/2014/main" id="{24691D8F-A34D-4208-B337-BFB0C227FEB9}"/>
                </a:ext>
              </a:extLst>
            </p:cNvPr>
            <p:cNvSpPr/>
            <p:nvPr/>
          </p:nvSpPr>
          <p:spPr>
            <a:xfrm>
              <a:off x="5638844" y="549275"/>
              <a:ext cx="209550" cy="209550"/>
            </a:xfrm>
            <a:prstGeom prst="donut">
              <a:avLst>
                <a:gd name="adj" fmla="val 1476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" name="사각형: 둥근 모서리 10">
              <a:extLst>
                <a:ext uri="{FF2B5EF4-FFF2-40B4-BE49-F238E27FC236}">
                  <a16:creationId xmlns:a16="http://schemas.microsoft.com/office/drawing/2014/main" id="{5EF75DE8-682B-4DB3-B8F5-10BD07C33A06}"/>
                </a:ext>
              </a:extLst>
            </p:cNvPr>
            <p:cNvSpPr/>
            <p:nvPr/>
          </p:nvSpPr>
          <p:spPr>
            <a:xfrm rot="18900000">
              <a:off x="5837537" y="691587"/>
              <a:ext cx="36000" cy="144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4" name="직사각형 23"/>
          <p:cNvSpPr/>
          <p:nvPr/>
        </p:nvSpPr>
        <p:spPr>
          <a:xfrm>
            <a:off x="4098358" y="2276296"/>
            <a:ext cx="5054714" cy="383414"/>
          </a:xfrm>
          <a:prstGeom prst="rect">
            <a:avLst/>
          </a:prstGeom>
          <a:solidFill>
            <a:srgbClr val="8F9D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ko-KR" sz="900" dirty="0">
                <a:solidFill>
                  <a:prstClr val="white"/>
                </a:solidFill>
              </a:rPr>
              <a:t>IoT Platform Team Project</a:t>
            </a:r>
            <a:endParaRPr lang="en-US" altLang="ko-KR" sz="900" b="1" dirty="0">
              <a:solidFill>
                <a:prstClr val="white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 rot="16200000">
            <a:off x="6246795" y="2549478"/>
            <a:ext cx="25200" cy="1952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3157735" y="2270198"/>
            <a:ext cx="941560" cy="389299"/>
            <a:chOff x="0" y="0"/>
            <a:chExt cx="941560" cy="389299"/>
          </a:xfrm>
        </p:grpSpPr>
        <p:sp>
          <p:nvSpPr>
            <p:cNvPr id="18" name="직사각형 17"/>
            <p:cNvSpPr/>
            <p:nvPr/>
          </p:nvSpPr>
          <p:spPr>
            <a:xfrm>
              <a:off x="0" y="0"/>
              <a:ext cx="941560" cy="389299"/>
            </a:xfrm>
            <a:prstGeom prst="rect">
              <a:avLst/>
            </a:prstGeom>
            <a:solidFill>
              <a:srgbClr val="77849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직사각형 18"/>
            <p:cNvSpPr/>
            <p:nvPr/>
          </p:nvSpPr>
          <p:spPr>
            <a:xfrm flipH="1">
              <a:off x="752717" y="155432"/>
              <a:ext cx="108000" cy="14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" name="직사각형 19"/>
            <p:cNvSpPr/>
            <p:nvPr/>
          </p:nvSpPr>
          <p:spPr>
            <a:xfrm flipH="1">
              <a:off x="752717" y="186131"/>
              <a:ext cx="108000" cy="14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 flipH="1">
              <a:off x="752717" y="216830"/>
              <a:ext cx="108000" cy="14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이등변 삼각형 21"/>
            <p:cNvSpPr/>
            <p:nvPr/>
          </p:nvSpPr>
          <p:spPr>
            <a:xfrm rot="16200000" flipH="1">
              <a:off x="677684" y="171791"/>
              <a:ext cx="50148" cy="45719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797" y="73404"/>
              <a:ext cx="199133" cy="254254"/>
            </a:xfrm>
            <a:prstGeom prst="rect">
              <a:avLst/>
            </a:prstGeom>
          </p:spPr>
        </p:pic>
      </p:grpSp>
      <p:sp>
        <p:nvSpPr>
          <p:cNvPr id="26" name="직사각형 25"/>
          <p:cNvSpPr/>
          <p:nvPr/>
        </p:nvSpPr>
        <p:spPr>
          <a:xfrm>
            <a:off x="5124511" y="3629103"/>
            <a:ext cx="1955302" cy="237234"/>
          </a:xfrm>
          <a:prstGeom prst="rect">
            <a:avLst/>
          </a:prstGeom>
          <a:noFill/>
          <a:ln>
            <a:noFill/>
          </a:ln>
          <a:effectLst>
            <a:outerShdw blurRad="774700" dist="152400" dir="5400000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latinLnBrk="0">
              <a:lnSpc>
                <a:spcPct val="150000"/>
              </a:lnSpc>
              <a:defRPr/>
            </a:pPr>
            <a:r>
              <a:rPr lang="en-US" altLang="ko-KR" sz="1200" kern="0" dirty="0">
                <a:solidFill>
                  <a:srgbClr val="8E99A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20181509 </a:t>
            </a:r>
            <a:r>
              <a:rPr lang="ko-KR" altLang="en-US" sz="1200" kern="0" dirty="0">
                <a:solidFill>
                  <a:srgbClr val="8E99A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김보윤</a:t>
            </a:r>
            <a:endParaRPr lang="en-US" altLang="ko-KR" sz="2800" kern="0" dirty="0">
              <a:solidFill>
                <a:srgbClr val="8E99A5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124509" y="3796319"/>
            <a:ext cx="1955302" cy="237234"/>
          </a:xfrm>
          <a:prstGeom prst="rect">
            <a:avLst/>
          </a:prstGeom>
          <a:noFill/>
          <a:ln>
            <a:noFill/>
          </a:ln>
          <a:effectLst>
            <a:outerShdw blurRad="774700" dist="152400" dir="5400000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latinLnBrk="0">
              <a:lnSpc>
                <a:spcPct val="150000"/>
              </a:lnSpc>
              <a:defRPr/>
            </a:pPr>
            <a:r>
              <a:rPr lang="en-US" altLang="ko-KR" sz="1200" kern="0" dirty="0">
                <a:solidFill>
                  <a:srgbClr val="8E99A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20181505 </a:t>
            </a:r>
            <a:r>
              <a:rPr lang="ko-KR" altLang="en-US" sz="1200" kern="0" dirty="0">
                <a:solidFill>
                  <a:srgbClr val="8E99A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김도엽</a:t>
            </a:r>
            <a:endParaRPr lang="en-US" altLang="ko-KR" sz="2800" kern="0" dirty="0">
              <a:solidFill>
                <a:srgbClr val="8E99A5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5124509" y="3964047"/>
            <a:ext cx="1955302" cy="237234"/>
          </a:xfrm>
          <a:prstGeom prst="rect">
            <a:avLst/>
          </a:prstGeom>
          <a:noFill/>
          <a:ln>
            <a:noFill/>
          </a:ln>
          <a:effectLst>
            <a:outerShdw blurRad="774700" dist="152400" dir="5400000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latinLnBrk="0">
              <a:lnSpc>
                <a:spcPct val="150000"/>
              </a:lnSpc>
              <a:defRPr/>
            </a:pPr>
            <a:r>
              <a:rPr lang="en-US" altLang="ko-KR" sz="1200" kern="0" dirty="0">
                <a:solidFill>
                  <a:srgbClr val="8E99A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20181536 </a:t>
            </a:r>
            <a:r>
              <a:rPr lang="ko-KR" altLang="en-US" sz="1200" kern="0" dirty="0">
                <a:solidFill>
                  <a:srgbClr val="8E99A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임재혁</a:t>
            </a:r>
            <a:endParaRPr lang="en-US" altLang="ko-KR" sz="2800" kern="0" dirty="0">
              <a:solidFill>
                <a:srgbClr val="8E99A5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5124509" y="4122210"/>
            <a:ext cx="1955302" cy="237234"/>
          </a:xfrm>
          <a:prstGeom prst="rect">
            <a:avLst/>
          </a:prstGeom>
          <a:noFill/>
          <a:ln>
            <a:noFill/>
          </a:ln>
          <a:effectLst>
            <a:outerShdw blurRad="774700" dist="152400" dir="5400000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latinLnBrk="0">
              <a:lnSpc>
                <a:spcPct val="150000"/>
              </a:lnSpc>
              <a:defRPr/>
            </a:pPr>
            <a:r>
              <a:rPr lang="en-US" altLang="ko-KR" sz="1200" kern="0" dirty="0">
                <a:solidFill>
                  <a:srgbClr val="8E99A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20201693 </a:t>
            </a:r>
            <a:r>
              <a:rPr lang="ko-KR" altLang="en-US" sz="1200" kern="0" dirty="0">
                <a:solidFill>
                  <a:srgbClr val="8E99A5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조찬호</a:t>
            </a:r>
            <a:endParaRPr lang="en-US" altLang="ko-KR" sz="2800" kern="0" dirty="0">
              <a:solidFill>
                <a:srgbClr val="8E99A5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672327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85E53B60-4289-F44F-D5C0-CF358306DF33}"/>
              </a:ext>
            </a:extLst>
          </p:cNvPr>
          <p:cNvSpPr/>
          <p:nvPr/>
        </p:nvSpPr>
        <p:spPr>
          <a:xfrm>
            <a:off x="2266787" y="3456088"/>
            <a:ext cx="1277839" cy="369332"/>
          </a:xfrm>
          <a:prstGeom prst="roundRect">
            <a:avLst>
              <a:gd name="adj" fmla="val 50000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데이터 전송</a:t>
            </a:r>
            <a:endParaRPr lang="ko-KR" altLang="en-US" sz="16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83" name="사각형: 둥근 모서리 82">
            <a:extLst>
              <a:ext uri="{FF2B5EF4-FFF2-40B4-BE49-F238E27FC236}">
                <a16:creationId xmlns:a16="http://schemas.microsoft.com/office/drawing/2014/main" id="{B1354F4D-E48C-3C71-E271-4808D696FD3C}"/>
              </a:ext>
            </a:extLst>
          </p:cNvPr>
          <p:cNvSpPr/>
          <p:nvPr/>
        </p:nvSpPr>
        <p:spPr>
          <a:xfrm>
            <a:off x="5717434" y="3451594"/>
            <a:ext cx="2011669" cy="369332"/>
          </a:xfrm>
          <a:prstGeom prst="roundRect">
            <a:avLst>
              <a:gd name="adj" fmla="val 50000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QR</a:t>
            </a:r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생성 및 전송</a:t>
            </a:r>
          </a:p>
        </p:txBody>
      </p:sp>
      <p:sp>
        <p:nvSpPr>
          <p:cNvPr id="99" name="사각형: 둥근 모서리 98">
            <a:extLst>
              <a:ext uri="{FF2B5EF4-FFF2-40B4-BE49-F238E27FC236}">
                <a16:creationId xmlns:a16="http://schemas.microsoft.com/office/drawing/2014/main" id="{A22AB0CA-7209-AEFB-D789-724279A3A03E}"/>
              </a:ext>
            </a:extLst>
          </p:cNvPr>
          <p:cNvSpPr/>
          <p:nvPr/>
        </p:nvSpPr>
        <p:spPr>
          <a:xfrm>
            <a:off x="9545537" y="3455522"/>
            <a:ext cx="1109766" cy="369332"/>
          </a:xfrm>
          <a:prstGeom prst="roundRect">
            <a:avLst>
              <a:gd name="adj" fmla="val 50000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QR</a:t>
            </a:r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인식</a:t>
            </a:r>
          </a:p>
        </p:txBody>
      </p: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6C88879B-19E2-D91D-3CB1-1F2C98D975E6}"/>
              </a:ext>
            </a:extLst>
          </p:cNvPr>
          <p:cNvCxnSpPr>
            <a:cxnSpLocks/>
          </p:cNvCxnSpPr>
          <p:nvPr/>
        </p:nvCxnSpPr>
        <p:spPr>
          <a:xfrm>
            <a:off x="1187296" y="3633242"/>
            <a:ext cx="794851" cy="0"/>
          </a:xfrm>
          <a:prstGeom prst="straightConnector1">
            <a:avLst/>
          </a:prstGeom>
          <a:ln w="762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031A98AE-3D7E-34CD-ADA1-707F25562441}"/>
              </a:ext>
            </a:extLst>
          </p:cNvPr>
          <p:cNvCxnSpPr>
            <a:cxnSpLocks/>
          </p:cNvCxnSpPr>
          <p:nvPr/>
        </p:nvCxnSpPr>
        <p:spPr>
          <a:xfrm>
            <a:off x="4066126" y="3633242"/>
            <a:ext cx="1199854" cy="0"/>
          </a:xfrm>
          <a:prstGeom prst="straightConnector1">
            <a:avLst/>
          </a:prstGeom>
          <a:ln w="762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연결선 102">
            <a:extLst>
              <a:ext uri="{FF2B5EF4-FFF2-40B4-BE49-F238E27FC236}">
                <a16:creationId xmlns:a16="http://schemas.microsoft.com/office/drawing/2014/main" id="{C4401AEB-FB3A-5197-9780-96652562C266}"/>
              </a:ext>
            </a:extLst>
          </p:cNvPr>
          <p:cNvCxnSpPr/>
          <p:nvPr/>
        </p:nvCxnSpPr>
        <p:spPr>
          <a:xfrm>
            <a:off x="4399818" y="1340243"/>
            <a:ext cx="0" cy="1913557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EB6A7F4E-4BDE-35A4-B7C2-F0F54698387D}"/>
              </a:ext>
            </a:extLst>
          </p:cNvPr>
          <p:cNvSpPr txBox="1"/>
          <p:nvPr/>
        </p:nvSpPr>
        <p:spPr>
          <a:xfrm>
            <a:off x="1865415" y="4041945"/>
            <a:ext cx="2095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운송장 문자열 추출 후</a:t>
            </a:r>
            <a:endParaRPr lang="en-US" altLang="ko-KR" sz="1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서버에 데이터 전송</a:t>
            </a:r>
            <a:endParaRPr lang="en-US" altLang="ko-KR" sz="1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A04DC069-2584-5FBF-2991-4A60FECD8429}"/>
              </a:ext>
            </a:extLst>
          </p:cNvPr>
          <p:cNvCxnSpPr>
            <a:cxnSpLocks/>
          </p:cNvCxnSpPr>
          <p:nvPr/>
        </p:nvCxnSpPr>
        <p:spPr>
          <a:xfrm>
            <a:off x="10956774" y="3597517"/>
            <a:ext cx="939951" cy="0"/>
          </a:xfrm>
          <a:prstGeom prst="straightConnector1">
            <a:avLst/>
          </a:prstGeom>
          <a:ln w="762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그림 48">
            <a:extLst>
              <a:ext uri="{FF2B5EF4-FFF2-40B4-BE49-F238E27FC236}">
                <a16:creationId xmlns:a16="http://schemas.microsoft.com/office/drawing/2014/main" id="{CD832816-D7EA-BE48-37CD-B0DB62207A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5704" y="1528020"/>
            <a:ext cx="1087516" cy="108751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6BB34AF6-8E55-D9EB-25B6-68EE370875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1336" y="1638656"/>
            <a:ext cx="1143616" cy="86354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D4738053-E3FA-BCC7-E331-5F249AA2C891}"/>
              </a:ext>
            </a:extLst>
          </p:cNvPr>
          <p:cNvSpPr/>
          <p:nvPr/>
        </p:nvSpPr>
        <p:spPr>
          <a:xfrm>
            <a:off x="3110607" y="2707073"/>
            <a:ext cx="1109766" cy="369332"/>
          </a:xfrm>
          <a:prstGeom prst="roundRect">
            <a:avLst>
              <a:gd name="adj" fmla="val 50000"/>
            </a:avLst>
          </a:prstGeom>
          <a:solidFill>
            <a:schemeClr val="tx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서버</a:t>
            </a:r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D1E8157A-E4B9-4F2A-684E-C3B1D256EDA1}"/>
              </a:ext>
            </a:extLst>
          </p:cNvPr>
          <p:cNvGrpSpPr/>
          <p:nvPr/>
        </p:nvGrpSpPr>
        <p:grpSpPr>
          <a:xfrm>
            <a:off x="1359907" y="1668015"/>
            <a:ext cx="929001" cy="929001"/>
            <a:chOff x="9553601" y="3813989"/>
            <a:chExt cx="2160339" cy="2160339"/>
          </a:xfrm>
        </p:grpSpPr>
        <p:sp>
          <p:nvSpPr>
            <p:cNvPr id="53" name="정육면체 52">
              <a:extLst>
                <a:ext uri="{FF2B5EF4-FFF2-40B4-BE49-F238E27FC236}">
                  <a16:creationId xmlns:a16="http://schemas.microsoft.com/office/drawing/2014/main" id="{C8151DFC-48A7-3455-18A8-89CC171D0256}"/>
                </a:ext>
              </a:extLst>
            </p:cNvPr>
            <p:cNvSpPr/>
            <p:nvPr/>
          </p:nvSpPr>
          <p:spPr>
            <a:xfrm>
              <a:off x="9553601" y="3813989"/>
              <a:ext cx="2160339" cy="2160339"/>
            </a:xfrm>
            <a:prstGeom prst="cube">
              <a:avLst/>
            </a:prstGeom>
            <a:solidFill>
              <a:schemeClr val="bg1">
                <a:lumMod val="95000"/>
              </a:schemeClr>
            </a:solidFill>
            <a:ln w="15875">
              <a:solidFill>
                <a:schemeClr val="tx1">
                  <a:lumMod val="75000"/>
                  <a:lumOff val="2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A52D0308-6709-B69D-961C-567AA5731F0D}"/>
                </a:ext>
              </a:extLst>
            </p:cNvPr>
            <p:cNvSpPr/>
            <p:nvPr/>
          </p:nvSpPr>
          <p:spPr>
            <a:xfrm>
              <a:off x="9621450" y="4421868"/>
              <a:ext cx="1478026" cy="1478026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60" name="그림 59">
            <a:extLst>
              <a:ext uri="{FF2B5EF4-FFF2-40B4-BE49-F238E27FC236}">
                <a16:creationId xmlns:a16="http://schemas.microsoft.com/office/drawing/2014/main" id="{E429F5E7-B0D6-5E8D-30BE-1A1AE5A302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8709" y="2074882"/>
            <a:ext cx="401343" cy="40134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61" name="정육면체 60">
            <a:extLst>
              <a:ext uri="{FF2B5EF4-FFF2-40B4-BE49-F238E27FC236}">
                <a16:creationId xmlns:a16="http://schemas.microsoft.com/office/drawing/2014/main" id="{3EA3DDE0-B5CF-AB47-2BB4-8FD0474DDCCC}"/>
              </a:ext>
            </a:extLst>
          </p:cNvPr>
          <p:cNvSpPr/>
          <p:nvPr/>
        </p:nvSpPr>
        <p:spPr>
          <a:xfrm>
            <a:off x="1356122" y="1903043"/>
            <a:ext cx="688574" cy="679576"/>
          </a:xfrm>
          <a:prstGeom prst="cube">
            <a:avLst>
              <a:gd name="adj" fmla="val 4086"/>
            </a:avLst>
          </a:prstGeom>
          <a:solidFill>
            <a:schemeClr val="bg1">
              <a:lumMod val="95000"/>
              <a:alpha val="60000"/>
            </a:schemeClr>
          </a:solidFill>
          <a:ln w="15875">
            <a:solidFill>
              <a:schemeClr val="tx1">
                <a:lumMod val="75000"/>
                <a:lumOff val="25000"/>
              </a:schemeClr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49D54B3D-09E9-B31F-2D28-106CBDD1646B}"/>
              </a:ext>
            </a:extLst>
          </p:cNvPr>
          <p:cNvGrpSpPr/>
          <p:nvPr/>
        </p:nvGrpSpPr>
        <p:grpSpPr>
          <a:xfrm>
            <a:off x="1425550" y="1396994"/>
            <a:ext cx="562656" cy="604453"/>
            <a:chOff x="684718" y="1146750"/>
            <a:chExt cx="876750" cy="941880"/>
          </a:xfrm>
        </p:grpSpPr>
        <p:pic>
          <p:nvPicPr>
            <p:cNvPr id="64" name="그림 63">
              <a:extLst>
                <a:ext uri="{FF2B5EF4-FFF2-40B4-BE49-F238E27FC236}">
                  <a16:creationId xmlns:a16="http://schemas.microsoft.com/office/drawing/2014/main" id="{CFC0F568-3BA9-4884-0237-AD6BAC99E86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4718" y="1336460"/>
              <a:ext cx="752170" cy="75217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6" name="그림 65">
              <a:extLst>
                <a:ext uri="{FF2B5EF4-FFF2-40B4-BE49-F238E27FC236}">
                  <a16:creationId xmlns:a16="http://schemas.microsoft.com/office/drawing/2014/main" id="{2A2DCF52-4B4E-1C66-770B-6534AAAB7BE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3821" y="1146750"/>
              <a:ext cx="397647" cy="397647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9BBA7223-A61E-4EFF-97FB-765934F660B7}"/>
              </a:ext>
            </a:extLst>
          </p:cNvPr>
          <p:cNvCxnSpPr>
            <a:cxnSpLocks/>
          </p:cNvCxnSpPr>
          <p:nvPr/>
        </p:nvCxnSpPr>
        <p:spPr>
          <a:xfrm>
            <a:off x="2376641" y="2208035"/>
            <a:ext cx="654945" cy="16323"/>
          </a:xfrm>
          <a:prstGeom prst="straightConnector1">
            <a:avLst/>
          </a:prstGeom>
          <a:ln w="34925"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52E89CAF-22A3-A009-C882-B187AA0DC869}"/>
              </a:ext>
            </a:extLst>
          </p:cNvPr>
          <p:cNvSpPr txBox="1"/>
          <p:nvPr/>
        </p:nvSpPr>
        <p:spPr>
          <a:xfrm>
            <a:off x="2029236" y="1711694"/>
            <a:ext cx="1324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POST</a:t>
            </a:r>
          </a:p>
          <a:p>
            <a:pPr algn="ctr"/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운송장 정보</a:t>
            </a:r>
            <a:endParaRPr lang="en-US" altLang="ko-KR" sz="12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71" name="사각형: 둥근 모서리 70">
            <a:extLst>
              <a:ext uri="{FF2B5EF4-FFF2-40B4-BE49-F238E27FC236}">
                <a16:creationId xmlns:a16="http://schemas.microsoft.com/office/drawing/2014/main" id="{A6743417-2980-B8FA-211F-3912EDAC76CC}"/>
              </a:ext>
            </a:extLst>
          </p:cNvPr>
          <p:cNvSpPr/>
          <p:nvPr/>
        </p:nvSpPr>
        <p:spPr>
          <a:xfrm>
            <a:off x="1468650" y="2028666"/>
            <a:ext cx="772425" cy="287340"/>
          </a:xfrm>
          <a:prstGeom prst="roundRect">
            <a:avLst>
              <a:gd name="adj" fmla="val 50000"/>
            </a:avLst>
          </a:prstGeom>
          <a:solidFill>
            <a:schemeClr val="tx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내부 </a:t>
            </a:r>
            <a:r>
              <a:rPr lang="en-US" altLang="ko-KR" sz="1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RPi</a:t>
            </a:r>
            <a:endParaRPr lang="ko-KR" altLang="en-US" sz="11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73" name="그림 72">
            <a:extLst>
              <a:ext uri="{FF2B5EF4-FFF2-40B4-BE49-F238E27FC236}">
                <a16:creationId xmlns:a16="http://schemas.microsoft.com/office/drawing/2014/main" id="{A3C58D90-BC04-01ED-4F55-1D1A21E56A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9360" y="1541549"/>
            <a:ext cx="1087516" cy="108751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7" name="그림 76">
            <a:extLst>
              <a:ext uri="{FF2B5EF4-FFF2-40B4-BE49-F238E27FC236}">
                <a16:creationId xmlns:a16="http://schemas.microsoft.com/office/drawing/2014/main" id="{8095FFA5-AC60-3B99-6F2F-C161513DD4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3198" y="1507187"/>
            <a:ext cx="776468" cy="58631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81" name="사각형: 둥근 모서리 80">
            <a:extLst>
              <a:ext uri="{FF2B5EF4-FFF2-40B4-BE49-F238E27FC236}">
                <a16:creationId xmlns:a16="http://schemas.microsoft.com/office/drawing/2014/main" id="{0470EE14-7090-1F97-53C0-7AEA059461CA}"/>
              </a:ext>
            </a:extLst>
          </p:cNvPr>
          <p:cNvSpPr/>
          <p:nvPr/>
        </p:nvSpPr>
        <p:spPr>
          <a:xfrm>
            <a:off x="4659109" y="2716709"/>
            <a:ext cx="993675" cy="330697"/>
          </a:xfrm>
          <a:prstGeom prst="roundRect">
            <a:avLst>
              <a:gd name="adj" fmla="val 50000"/>
            </a:avLst>
          </a:prstGeom>
          <a:solidFill>
            <a:schemeClr val="tx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서버 </a:t>
            </a:r>
            <a:r>
              <a:rPr lang="en-US" altLang="ko-KR" sz="1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RPi</a:t>
            </a:r>
            <a:endParaRPr lang="ko-KR" altLang="en-US" sz="14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13C160E6-070B-88CB-6AC5-BBFCDBCC08D1}"/>
              </a:ext>
            </a:extLst>
          </p:cNvPr>
          <p:cNvGrpSpPr/>
          <p:nvPr/>
        </p:nvGrpSpPr>
        <p:grpSpPr>
          <a:xfrm>
            <a:off x="5065955" y="1892377"/>
            <a:ext cx="682475" cy="733173"/>
            <a:chOff x="684718" y="1146750"/>
            <a:chExt cx="876750" cy="941880"/>
          </a:xfrm>
        </p:grpSpPr>
        <p:pic>
          <p:nvPicPr>
            <p:cNvPr id="85" name="그림 84">
              <a:extLst>
                <a:ext uri="{FF2B5EF4-FFF2-40B4-BE49-F238E27FC236}">
                  <a16:creationId xmlns:a16="http://schemas.microsoft.com/office/drawing/2014/main" id="{2BC57D65-397C-57E4-0FCE-7EEEA46A719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4718" y="1336460"/>
              <a:ext cx="752170" cy="75217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87" name="그림 86">
              <a:extLst>
                <a:ext uri="{FF2B5EF4-FFF2-40B4-BE49-F238E27FC236}">
                  <a16:creationId xmlns:a16="http://schemas.microsoft.com/office/drawing/2014/main" id="{D2092336-0EB9-E0DA-51E3-A63A03A77EB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3821" y="1146750"/>
              <a:ext cx="397647" cy="397647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  <p:pic>
        <p:nvPicPr>
          <p:cNvPr id="88" name="그림 87" descr="텍스트, 전자기기, 벡터그래픽이(가) 표시된 사진&#10;&#10;자동 생성된 설명">
            <a:extLst>
              <a:ext uri="{FF2B5EF4-FFF2-40B4-BE49-F238E27FC236}">
                <a16:creationId xmlns:a16="http://schemas.microsoft.com/office/drawing/2014/main" id="{D9338196-CFBC-0730-64EE-045A34FFA30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5161" y="2028665"/>
            <a:ext cx="573481" cy="573481"/>
          </a:xfrm>
          <a:prstGeom prst="rect">
            <a:avLst/>
          </a:prstGeom>
        </p:spPr>
      </p:pic>
      <p:sp>
        <p:nvSpPr>
          <p:cNvPr id="90" name="TextBox 89">
            <a:extLst>
              <a:ext uri="{FF2B5EF4-FFF2-40B4-BE49-F238E27FC236}">
                <a16:creationId xmlns:a16="http://schemas.microsoft.com/office/drawing/2014/main" id="{CA293000-D2C3-8184-75C4-4FDE0CA6C459}"/>
              </a:ext>
            </a:extLst>
          </p:cNvPr>
          <p:cNvSpPr txBox="1"/>
          <p:nvPr/>
        </p:nvSpPr>
        <p:spPr>
          <a:xfrm>
            <a:off x="5500592" y="1731501"/>
            <a:ext cx="1324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QR </a:t>
            </a:r>
            <a:r>
              <a:rPr lang="ko-KR" altLang="en-US" sz="1200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생성</a:t>
            </a:r>
            <a:endParaRPr lang="en-US" altLang="ko-KR" sz="1200" dirty="0">
              <a:solidFill>
                <a:srgbClr val="C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*key</a:t>
            </a:r>
          </a:p>
        </p:txBody>
      </p:sp>
      <p:pic>
        <p:nvPicPr>
          <p:cNvPr id="96" name="그림 95">
            <a:extLst>
              <a:ext uri="{FF2B5EF4-FFF2-40B4-BE49-F238E27FC236}">
                <a16:creationId xmlns:a16="http://schemas.microsoft.com/office/drawing/2014/main" id="{9374AC64-4A1E-FE1C-992A-441207024BF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1249" y="1775512"/>
            <a:ext cx="1187894" cy="1187894"/>
          </a:xfrm>
          <a:prstGeom prst="rect">
            <a:avLst/>
          </a:prstGeom>
          <a:effectLst>
            <a:outerShdw blurRad="63500" sx="102000" sy="102000" algn="ctr" rotWithShape="0">
              <a:prstClr val="black"/>
            </a:outerShdw>
          </a:effectLst>
        </p:spPr>
      </p:pic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639D59D0-9145-043B-6F14-34C0735ABA6D}"/>
              </a:ext>
            </a:extLst>
          </p:cNvPr>
          <p:cNvCxnSpPr>
            <a:cxnSpLocks/>
          </p:cNvCxnSpPr>
          <p:nvPr/>
        </p:nvCxnSpPr>
        <p:spPr>
          <a:xfrm>
            <a:off x="5748430" y="2305880"/>
            <a:ext cx="711667" cy="0"/>
          </a:xfrm>
          <a:prstGeom prst="straightConnector1">
            <a:avLst/>
          </a:prstGeom>
          <a:ln w="31750"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TextBox 108">
            <a:extLst>
              <a:ext uri="{FF2B5EF4-FFF2-40B4-BE49-F238E27FC236}">
                <a16:creationId xmlns:a16="http://schemas.microsoft.com/office/drawing/2014/main" id="{8C636317-72B1-3A36-E0A9-F3FF42E66C92}"/>
              </a:ext>
            </a:extLst>
          </p:cNvPr>
          <p:cNvSpPr txBox="1"/>
          <p:nvPr/>
        </p:nvSpPr>
        <p:spPr>
          <a:xfrm>
            <a:off x="6875421" y="1743344"/>
            <a:ext cx="1324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C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QR </a:t>
            </a:r>
            <a:r>
              <a:rPr lang="ko-KR" altLang="en-US" sz="1200" dirty="0">
                <a:solidFill>
                  <a:srgbClr val="C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전송</a:t>
            </a:r>
            <a:endParaRPr lang="en-US" altLang="ko-KR" sz="1200" dirty="0">
              <a:solidFill>
                <a:srgbClr val="C0000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/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SMS</a:t>
            </a:r>
          </a:p>
        </p:txBody>
      </p:sp>
      <p:cxnSp>
        <p:nvCxnSpPr>
          <p:cNvPr id="110" name="직선 연결선 109">
            <a:extLst>
              <a:ext uri="{FF2B5EF4-FFF2-40B4-BE49-F238E27FC236}">
                <a16:creationId xmlns:a16="http://schemas.microsoft.com/office/drawing/2014/main" id="{FADF82CA-B8CC-2784-3BB6-DFEE372515DF}"/>
              </a:ext>
            </a:extLst>
          </p:cNvPr>
          <p:cNvCxnSpPr/>
          <p:nvPr/>
        </p:nvCxnSpPr>
        <p:spPr>
          <a:xfrm>
            <a:off x="8990868" y="1216580"/>
            <a:ext cx="0" cy="1913557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1" name="그림 110" descr="텍스트, 전자기기, 벡터그래픽이(가) 표시된 사진&#10;&#10;자동 생성된 설명">
            <a:extLst>
              <a:ext uri="{FF2B5EF4-FFF2-40B4-BE49-F238E27FC236}">
                <a16:creationId xmlns:a16="http://schemas.microsoft.com/office/drawing/2014/main" id="{9CD8346B-3CFB-2379-26C6-C99BE4D4AF7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7520" y="1230233"/>
            <a:ext cx="436302" cy="436302"/>
          </a:xfrm>
          <a:prstGeom prst="rect">
            <a:avLst/>
          </a:prstGeom>
        </p:spPr>
      </p:pic>
      <p:sp>
        <p:nvSpPr>
          <p:cNvPr id="112" name="정육면체 111">
            <a:extLst>
              <a:ext uri="{FF2B5EF4-FFF2-40B4-BE49-F238E27FC236}">
                <a16:creationId xmlns:a16="http://schemas.microsoft.com/office/drawing/2014/main" id="{B73461CC-320E-13D9-7010-F274EBF899ED}"/>
              </a:ext>
            </a:extLst>
          </p:cNvPr>
          <p:cNvSpPr/>
          <p:nvPr/>
        </p:nvSpPr>
        <p:spPr>
          <a:xfrm>
            <a:off x="9300320" y="1254227"/>
            <a:ext cx="1210446" cy="1869226"/>
          </a:xfrm>
          <a:prstGeom prst="cube">
            <a:avLst>
              <a:gd name="adj" fmla="val 14977"/>
            </a:avLst>
          </a:prstGeom>
          <a:solidFill>
            <a:schemeClr val="bg1">
              <a:lumMod val="95000"/>
            </a:schemeClr>
          </a:solidFill>
          <a:ln w="15875">
            <a:solidFill>
              <a:schemeClr val="tx1">
                <a:lumMod val="75000"/>
                <a:lumOff val="2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3" name="그림 112" descr="텍스트, 전자기기이(가) 표시된 사진&#10;&#10;자동 생성된 설명">
            <a:extLst>
              <a:ext uri="{FF2B5EF4-FFF2-40B4-BE49-F238E27FC236}">
                <a16:creationId xmlns:a16="http://schemas.microsoft.com/office/drawing/2014/main" id="{B7091902-F1F1-E63A-4177-8BF7852F90F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2975" y="2316928"/>
            <a:ext cx="632386" cy="632386"/>
          </a:xfrm>
          <a:prstGeom prst="rect">
            <a:avLst/>
          </a:prstGeom>
          <a:effectLst>
            <a:outerShdw blurRad="63500" sx="102000" sy="102000" algn="ctr" rotWithShape="0">
              <a:prstClr val="black"/>
            </a:outerShdw>
          </a:effectLst>
        </p:spPr>
      </p:pic>
      <p:pic>
        <p:nvPicPr>
          <p:cNvPr id="114" name="그림 113">
            <a:extLst>
              <a:ext uri="{FF2B5EF4-FFF2-40B4-BE49-F238E27FC236}">
                <a16:creationId xmlns:a16="http://schemas.microsoft.com/office/drawing/2014/main" id="{2122CFD5-7CA5-5E21-04AD-260AFBF80CE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6250" b="95508" l="9961" r="89844">
                        <a14:foregroundMark x1="76367" y1="10352" x2="86328" y2="6250"/>
                        <a14:foregroundMark x1="20703" y1="91211" x2="26172" y2="95508"/>
                        <a14:backgroundMark x1="18555" y1="24219" x2="29492" y2="19531"/>
                        <a14:backgroundMark x1="15234" y1="28516" x2="39648" y2="11719"/>
                        <a14:backgroundMark x1="40625" y1="11914" x2="29102" y2="20898"/>
                        <a14:backgroundMark x1="42773" y1="13086" x2="21094" y2="26172"/>
                        <a14:backgroundMark x1="34570" y1="18359" x2="19141" y2="29297"/>
                        <a14:backgroundMark x1="20117" y1="23047" x2="11133" y2="47852"/>
                        <a14:backgroundMark x1="11133" y1="47852" x2="10352" y2="56250"/>
                        <a14:backgroundMark x1="20898" y1="34180" x2="35156" y2="25000"/>
                        <a14:backgroundMark x1="13281" y1="47852" x2="13086" y2="55859"/>
                        <a14:backgroundMark x1="12500" y1="55273" x2="13867" y2="60742"/>
                        <a14:backgroundMark x1="29688" y1="32813" x2="31641" y2="30859"/>
                        <a14:backgroundMark x1="32031" y1="30469" x2="28125" y2="32617"/>
                        <a14:backgroundMark x1="26758" y1="34375" x2="33203" y2="304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2102" y="1431354"/>
            <a:ext cx="1011489" cy="101148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isometricLeftDown"/>
            <a:lightRig rig="threePt" dir="t"/>
          </a:scene3d>
        </p:spPr>
      </p:pic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017906B1-063D-27C3-EA4B-E4E7F1C85D40}"/>
              </a:ext>
            </a:extLst>
          </p:cNvPr>
          <p:cNvGrpSpPr/>
          <p:nvPr/>
        </p:nvGrpSpPr>
        <p:grpSpPr>
          <a:xfrm>
            <a:off x="10833841" y="1828994"/>
            <a:ext cx="1046849" cy="1046849"/>
            <a:chOff x="5300236" y="3813523"/>
            <a:chExt cx="1743355" cy="1743355"/>
          </a:xfrm>
        </p:grpSpPr>
        <p:pic>
          <p:nvPicPr>
            <p:cNvPr id="118" name="그림 117">
              <a:extLst>
                <a:ext uri="{FF2B5EF4-FFF2-40B4-BE49-F238E27FC236}">
                  <a16:creationId xmlns:a16="http://schemas.microsoft.com/office/drawing/2014/main" id="{18B4F5CB-BAC5-9D06-18F2-566751E819C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00236" y="3813523"/>
              <a:ext cx="1743355" cy="1743355"/>
            </a:xfrm>
            <a:prstGeom prst="rect">
              <a:avLst/>
            </a:prstGeom>
            <a:effectLst>
              <a:outerShdw blurRad="63500" sx="102000" sy="102000" algn="ctr" rotWithShape="0">
                <a:prstClr val="black"/>
              </a:outerShdw>
            </a:effectLst>
          </p:spPr>
        </p:pic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61CDF6CC-866B-EF35-A9FC-8AA62BA2D776}"/>
                </a:ext>
              </a:extLst>
            </p:cNvPr>
            <p:cNvSpPr/>
            <p:nvPr/>
          </p:nvSpPr>
          <p:spPr>
            <a:xfrm>
              <a:off x="5783851" y="4052513"/>
              <a:ext cx="795377" cy="12644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20" name="그림 119" descr="텍스트, 전자기기, 벡터그래픽이(가) 표시된 사진&#10;&#10;자동 생성된 설명">
              <a:extLst>
                <a:ext uri="{FF2B5EF4-FFF2-40B4-BE49-F238E27FC236}">
                  <a16:creationId xmlns:a16="http://schemas.microsoft.com/office/drawing/2014/main" id="{DFB3A7F5-13B3-BAC6-9E39-EC07A48280C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16761" y="4283862"/>
              <a:ext cx="729556" cy="729556"/>
            </a:xfrm>
            <a:prstGeom prst="rect">
              <a:avLst/>
            </a:prstGeom>
            <a:solidFill>
              <a:schemeClr val="bg1"/>
            </a:solidFill>
          </p:spPr>
        </p:pic>
      </p:grpSp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F19B55E2-826D-C93F-266D-0E2B0F85AB2B}"/>
              </a:ext>
            </a:extLst>
          </p:cNvPr>
          <p:cNvCxnSpPr>
            <a:cxnSpLocks/>
          </p:cNvCxnSpPr>
          <p:nvPr/>
        </p:nvCxnSpPr>
        <p:spPr>
          <a:xfrm>
            <a:off x="7156742" y="2316235"/>
            <a:ext cx="849174" cy="0"/>
          </a:xfrm>
          <a:prstGeom prst="straightConnector1">
            <a:avLst/>
          </a:prstGeom>
          <a:ln w="31750"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부분 원형 14">
            <a:extLst>
              <a:ext uri="{FF2B5EF4-FFF2-40B4-BE49-F238E27FC236}">
                <a16:creationId xmlns:a16="http://schemas.microsoft.com/office/drawing/2014/main" id="{7DE2595E-1442-EF9D-BDA6-A1FF40AEEF4A}"/>
              </a:ext>
            </a:extLst>
          </p:cNvPr>
          <p:cNvSpPr/>
          <p:nvPr/>
        </p:nvSpPr>
        <p:spPr>
          <a:xfrm>
            <a:off x="8501380" y="1761785"/>
            <a:ext cx="3061657" cy="1738408"/>
          </a:xfrm>
          <a:prstGeom prst="pie">
            <a:avLst>
              <a:gd name="adj1" fmla="val 19986718"/>
              <a:gd name="adj2" fmla="val 174011"/>
            </a:avLst>
          </a:prstGeom>
          <a:solidFill>
            <a:srgbClr val="C00000">
              <a:alpha val="4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22" name="직선 화살표 연결선 121">
            <a:extLst>
              <a:ext uri="{FF2B5EF4-FFF2-40B4-BE49-F238E27FC236}">
                <a16:creationId xmlns:a16="http://schemas.microsoft.com/office/drawing/2014/main" id="{ADA8022A-630B-2469-0BF7-6D2D66E5CCFC}"/>
              </a:ext>
            </a:extLst>
          </p:cNvPr>
          <p:cNvCxnSpPr>
            <a:cxnSpLocks/>
          </p:cNvCxnSpPr>
          <p:nvPr/>
        </p:nvCxnSpPr>
        <p:spPr>
          <a:xfrm>
            <a:off x="7986866" y="3608884"/>
            <a:ext cx="1199854" cy="0"/>
          </a:xfrm>
          <a:prstGeom prst="straightConnector1">
            <a:avLst/>
          </a:prstGeom>
          <a:ln w="762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TextBox 123">
            <a:extLst>
              <a:ext uri="{FF2B5EF4-FFF2-40B4-BE49-F238E27FC236}">
                <a16:creationId xmlns:a16="http://schemas.microsoft.com/office/drawing/2014/main" id="{EBC3A854-5D76-BCB5-6D36-8B3805521FF6}"/>
              </a:ext>
            </a:extLst>
          </p:cNvPr>
          <p:cNvSpPr txBox="1"/>
          <p:nvPr/>
        </p:nvSpPr>
        <p:spPr>
          <a:xfrm>
            <a:off x="1273863" y="8394"/>
            <a:ext cx="15011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시스템 동작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4BB78F7A-7317-B4BF-73A7-8028038E7411}"/>
              </a:ext>
            </a:extLst>
          </p:cNvPr>
          <p:cNvSpPr txBox="1"/>
          <p:nvPr/>
        </p:nvSpPr>
        <p:spPr>
          <a:xfrm>
            <a:off x="5371623" y="4027356"/>
            <a:ext cx="290771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운송장 문자열 데이터와</a:t>
            </a:r>
            <a:endParaRPr lang="en-US" altLang="ko-KR" sz="1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고유한 </a:t>
            </a: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Key 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값을 곱한 값을</a:t>
            </a:r>
            <a:endParaRPr lang="en-US" altLang="ko-KR" sz="1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QR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코드로 생성</a:t>
            </a:r>
            <a:endParaRPr lang="en-US" altLang="ko-KR" sz="1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endParaRPr lang="en-US" altLang="ko-KR" sz="1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알아낸 사용자 전화번호로</a:t>
            </a:r>
            <a:endParaRPr lang="en-US" altLang="ko-KR" sz="1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QR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코드 전송 </a:t>
            </a: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(SMS)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endParaRPr lang="en-US" altLang="ko-KR" sz="1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B464ACE2-6BE3-8F25-3A07-E4F501B6CDCB}"/>
              </a:ext>
            </a:extLst>
          </p:cNvPr>
          <p:cNvSpPr txBox="1"/>
          <p:nvPr/>
        </p:nvSpPr>
        <p:spPr>
          <a:xfrm>
            <a:off x="8709637" y="4096166"/>
            <a:ext cx="283466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카메라로 </a:t>
            </a: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QR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코드 인식</a:t>
            </a:r>
            <a:endParaRPr lang="en-US" altLang="ko-KR" sz="1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(QR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코드 유무 판단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</a:p>
          <a:p>
            <a:pPr algn="ctr"/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</a:t>
            </a:r>
          </a:p>
          <a:p>
            <a:pPr algn="ctr"/>
            <a:r>
              <a:rPr lang="en-US" altLang="ko-KR" sz="14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qrReading</a:t>
            </a: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();</a:t>
            </a:r>
          </a:p>
          <a:p>
            <a:pPr algn="ctr"/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If </a:t>
            </a:r>
            <a:r>
              <a:rPr lang="en-US" altLang="ko-KR" sz="14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qrReading</a:t>
            </a: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() == true :</a:t>
            </a:r>
          </a:p>
          <a:p>
            <a:pPr algn="ctr"/>
            <a:r>
              <a:rPr lang="en-US" altLang="ko-KR" sz="14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dataGET</a:t>
            </a: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();</a:t>
            </a:r>
          </a:p>
        </p:txBody>
      </p:sp>
      <p:graphicFrame>
        <p:nvGraphicFramePr>
          <p:cNvPr id="59" name="표 58">
            <a:extLst>
              <a:ext uri="{FF2B5EF4-FFF2-40B4-BE49-F238E27FC236}">
                <a16:creationId xmlns:a16="http://schemas.microsoft.com/office/drawing/2014/main" id="{DEB83BE1-E906-451A-815D-9E50D1E4E5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9323199"/>
              </p:ext>
            </p:extLst>
          </p:nvPr>
        </p:nvGraphicFramePr>
        <p:xfrm>
          <a:off x="-7620" y="385455"/>
          <a:ext cx="941560" cy="556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15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haroni" panose="02010803020104030203" pitchFamily="2" charset="-79"/>
                        </a:rPr>
                        <a:t>INDEX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uLnTx/>
                          <a:uFillTx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Aharoni" panose="02010803020104030203" pitchFamily="2" charset="-79"/>
                        </a:rPr>
                        <a:t>▤ 목차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uLnTx/>
                        <a:uFillTx/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uLnTx/>
                          <a:uFillTx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haroni" panose="02010803020104030203" pitchFamily="2" charset="-79"/>
                        </a:rPr>
                        <a:t>▤ 서론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uLnTx/>
                        <a:uFillTx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uLnTx/>
                          <a:uFillTx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haroni" panose="02010803020104030203" pitchFamily="2" charset="-79"/>
                        </a:rPr>
                        <a:t>▤ 시나리오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uLnTx/>
                        <a:uFillTx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uLnTx/>
                          <a:uFillTx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haroni" panose="02010803020104030203" pitchFamily="2" charset="-79"/>
                        </a:rPr>
                        <a:t>▤ 시스템 구성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uLnTx/>
                        <a:uFillTx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uLnTx/>
                          <a:uFillTx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haroni" panose="02010803020104030203" pitchFamily="2" charset="-79"/>
                        </a:rPr>
                        <a:t>▤ 리소스 모니터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uLnTx/>
                        <a:uFillTx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97845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haroni" panose="02010803020104030203" pitchFamily="2" charset="-79"/>
                        </a:rPr>
                        <a:t>▤ 시스템 동작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uLnTx/>
                          <a:uFillTx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haroni" panose="02010803020104030203" pitchFamily="2" charset="-79"/>
                        </a:rPr>
                        <a:t>▤ 시연 영상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uLnTx/>
                        <a:uFillTx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uLnTx/>
                          <a:uFillTx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haroni" panose="02010803020104030203" pitchFamily="2" charset="-79"/>
                        </a:rPr>
                        <a:t>▤ 조원 역할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uLnTx/>
                        <a:uFillTx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uLnTx/>
                          <a:uFillTx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haroni" panose="02010803020104030203" pitchFamily="2" charset="-79"/>
                        </a:rPr>
                        <a:t>▤ 타임라인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uLnTx/>
                        <a:uFillTx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uLnTx/>
                          <a:uFillTx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haroni" panose="02010803020104030203" pitchFamily="2" charset="-79"/>
                        </a:rPr>
                        <a:t>▤ 구매내역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uLnTx/>
                        <a:uFillTx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29683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uLnTx/>
                        <a:uFillTx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82973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uLnTx/>
                        <a:uFillTx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18085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uLnTx/>
                        <a:uFillTx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467642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uLnTx/>
                        <a:uFillTx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33595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063681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85E53B60-4289-F44F-D5C0-CF358306DF33}"/>
              </a:ext>
            </a:extLst>
          </p:cNvPr>
          <p:cNvSpPr/>
          <p:nvPr/>
        </p:nvSpPr>
        <p:spPr>
          <a:xfrm>
            <a:off x="2257262" y="3160813"/>
            <a:ext cx="1277839" cy="369332"/>
          </a:xfrm>
          <a:prstGeom prst="roundRect">
            <a:avLst>
              <a:gd name="adj" fmla="val 50000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QR </a:t>
            </a:r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인식</a:t>
            </a:r>
          </a:p>
        </p:txBody>
      </p: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6C88879B-19E2-D91D-3CB1-1F2C98D975E6}"/>
              </a:ext>
            </a:extLst>
          </p:cNvPr>
          <p:cNvCxnSpPr>
            <a:cxnSpLocks/>
          </p:cNvCxnSpPr>
          <p:nvPr/>
        </p:nvCxnSpPr>
        <p:spPr>
          <a:xfrm>
            <a:off x="1177771" y="3376067"/>
            <a:ext cx="794851" cy="0"/>
          </a:xfrm>
          <a:prstGeom prst="straightConnector1">
            <a:avLst/>
          </a:prstGeom>
          <a:ln w="762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031A98AE-3D7E-34CD-ADA1-707F25562441}"/>
              </a:ext>
            </a:extLst>
          </p:cNvPr>
          <p:cNvCxnSpPr>
            <a:cxnSpLocks/>
          </p:cNvCxnSpPr>
          <p:nvPr/>
        </p:nvCxnSpPr>
        <p:spPr>
          <a:xfrm>
            <a:off x="3897578" y="3327901"/>
            <a:ext cx="1199854" cy="0"/>
          </a:xfrm>
          <a:prstGeom prst="straightConnector1">
            <a:avLst/>
          </a:prstGeom>
          <a:ln w="762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EB6A7F4E-4BDE-35A4-B7C2-F0F54698387D}"/>
              </a:ext>
            </a:extLst>
          </p:cNvPr>
          <p:cNvSpPr txBox="1"/>
          <p:nvPr/>
        </p:nvSpPr>
        <p:spPr>
          <a:xfrm>
            <a:off x="4653869" y="3577746"/>
            <a:ext cx="2617573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인식한 </a:t>
            </a: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QR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코드</a:t>
            </a: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복호화 및 매핑</a:t>
            </a:r>
            <a:endParaRPr lang="en-US" altLang="ko-KR" sz="1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인식한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QR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코드와 서버에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보관중인 데이터를 비교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</a:p>
          <a:p>
            <a:pPr algn="ctr"/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</a:t>
            </a:r>
          </a:p>
          <a:p>
            <a:pPr algn="ctr"/>
            <a:r>
              <a:rPr lang="en-US" altLang="ko-KR" sz="14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qrMapping</a:t>
            </a: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();</a:t>
            </a:r>
          </a:p>
          <a:p>
            <a:pPr algn="ctr"/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If </a:t>
            </a:r>
            <a:r>
              <a:rPr lang="en-US" altLang="ko-KR" sz="14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qrMapping</a:t>
            </a: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() :</a:t>
            </a:r>
          </a:p>
          <a:p>
            <a:pPr algn="ctr"/>
            <a:r>
              <a:rPr lang="en-US" altLang="ko-KR" sz="14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qrSuccess</a:t>
            </a: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() = true;</a:t>
            </a:r>
          </a:p>
        </p:txBody>
      </p:sp>
      <p:sp>
        <p:nvSpPr>
          <p:cNvPr id="112" name="정육면체 111">
            <a:extLst>
              <a:ext uri="{FF2B5EF4-FFF2-40B4-BE49-F238E27FC236}">
                <a16:creationId xmlns:a16="http://schemas.microsoft.com/office/drawing/2014/main" id="{B73461CC-320E-13D9-7010-F274EBF899ED}"/>
              </a:ext>
            </a:extLst>
          </p:cNvPr>
          <p:cNvSpPr/>
          <p:nvPr/>
        </p:nvSpPr>
        <p:spPr>
          <a:xfrm>
            <a:off x="1476187" y="949466"/>
            <a:ext cx="1210446" cy="1869226"/>
          </a:xfrm>
          <a:prstGeom prst="cube">
            <a:avLst>
              <a:gd name="adj" fmla="val 14977"/>
            </a:avLst>
          </a:prstGeom>
          <a:solidFill>
            <a:schemeClr val="bg1">
              <a:lumMod val="95000"/>
            </a:schemeClr>
          </a:solidFill>
          <a:ln w="15875">
            <a:solidFill>
              <a:schemeClr val="tx1">
                <a:lumMod val="75000"/>
                <a:lumOff val="2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3" name="그림 112" descr="텍스트, 전자기기이(가) 표시된 사진&#10;&#10;자동 생성된 설명">
            <a:extLst>
              <a:ext uri="{FF2B5EF4-FFF2-40B4-BE49-F238E27FC236}">
                <a16:creationId xmlns:a16="http://schemas.microsoft.com/office/drawing/2014/main" id="{B7091902-F1F1-E63A-4177-8BF7852F90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8842" y="2012167"/>
            <a:ext cx="632386" cy="632386"/>
          </a:xfrm>
          <a:prstGeom prst="rect">
            <a:avLst/>
          </a:prstGeom>
          <a:effectLst>
            <a:outerShdw blurRad="63500" sx="102000" sy="102000" algn="ctr" rotWithShape="0">
              <a:prstClr val="black"/>
            </a:outerShdw>
          </a:effectLst>
        </p:spPr>
      </p:pic>
      <p:pic>
        <p:nvPicPr>
          <p:cNvPr id="114" name="그림 113">
            <a:extLst>
              <a:ext uri="{FF2B5EF4-FFF2-40B4-BE49-F238E27FC236}">
                <a16:creationId xmlns:a16="http://schemas.microsoft.com/office/drawing/2014/main" id="{2122CFD5-7CA5-5E21-04AD-260AFBF80C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250" b="95508" l="9961" r="89844">
                        <a14:foregroundMark x1="76367" y1="10352" x2="86328" y2="6250"/>
                        <a14:foregroundMark x1="20703" y1="91211" x2="26172" y2="95508"/>
                        <a14:backgroundMark x1="18555" y1="24219" x2="29492" y2="19531"/>
                        <a14:backgroundMark x1="15234" y1="28516" x2="39648" y2="11719"/>
                        <a14:backgroundMark x1="40625" y1="11914" x2="29102" y2="20898"/>
                        <a14:backgroundMark x1="42773" y1="13086" x2="21094" y2="26172"/>
                        <a14:backgroundMark x1="34570" y1="18359" x2="19141" y2="29297"/>
                        <a14:backgroundMark x1="20117" y1="23047" x2="11133" y2="47852"/>
                        <a14:backgroundMark x1="11133" y1="47852" x2="10352" y2="56250"/>
                        <a14:backgroundMark x1="20898" y1="34180" x2="35156" y2="25000"/>
                        <a14:backgroundMark x1="13281" y1="47852" x2="13086" y2="55859"/>
                        <a14:backgroundMark x1="12500" y1="55273" x2="13867" y2="60742"/>
                        <a14:backgroundMark x1="29688" y1="32813" x2="31641" y2="30859"/>
                        <a14:backgroundMark x1="32031" y1="30469" x2="28125" y2="32617"/>
                        <a14:backgroundMark x1="26758" y1="34375" x2="33203" y2="304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7969" y="1126593"/>
            <a:ext cx="1011489" cy="101148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isometricLeftDown"/>
            <a:lightRig rig="threePt" dir="t"/>
          </a:scene3d>
        </p:spPr>
      </p:pic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017906B1-063D-27C3-EA4B-E4E7F1C85D40}"/>
              </a:ext>
            </a:extLst>
          </p:cNvPr>
          <p:cNvGrpSpPr/>
          <p:nvPr/>
        </p:nvGrpSpPr>
        <p:grpSpPr>
          <a:xfrm>
            <a:off x="2981294" y="1812857"/>
            <a:ext cx="1046849" cy="1046849"/>
            <a:chOff x="5300236" y="3813523"/>
            <a:chExt cx="1743355" cy="1743355"/>
          </a:xfrm>
        </p:grpSpPr>
        <p:pic>
          <p:nvPicPr>
            <p:cNvPr id="118" name="그림 117">
              <a:extLst>
                <a:ext uri="{FF2B5EF4-FFF2-40B4-BE49-F238E27FC236}">
                  <a16:creationId xmlns:a16="http://schemas.microsoft.com/office/drawing/2014/main" id="{18B4F5CB-BAC5-9D06-18F2-566751E819C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00236" y="3813523"/>
              <a:ext cx="1743355" cy="1743355"/>
            </a:xfrm>
            <a:prstGeom prst="rect">
              <a:avLst/>
            </a:prstGeom>
            <a:effectLst>
              <a:outerShdw blurRad="63500" sx="102000" sy="102000" algn="ctr" rotWithShape="0">
                <a:prstClr val="black"/>
              </a:outerShdw>
            </a:effectLst>
          </p:spPr>
        </p:pic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61CDF6CC-866B-EF35-A9FC-8AA62BA2D776}"/>
                </a:ext>
              </a:extLst>
            </p:cNvPr>
            <p:cNvSpPr/>
            <p:nvPr/>
          </p:nvSpPr>
          <p:spPr>
            <a:xfrm>
              <a:off x="5783851" y="4052513"/>
              <a:ext cx="795377" cy="12644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20" name="그림 119" descr="텍스트, 전자기기, 벡터그래픽이(가) 표시된 사진&#10;&#10;자동 생성된 설명">
              <a:extLst>
                <a:ext uri="{FF2B5EF4-FFF2-40B4-BE49-F238E27FC236}">
                  <a16:creationId xmlns:a16="http://schemas.microsoft.com/office/drawing/2014/main" id="{DFB3A7F5-13B3-BAC6-9E39-EC07A48280C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16761" y="4283862"/>
              <a:ext cx="729556" cy="729556"/>
            </a:xfrm>
            <a:prstGeom prst="rect">
              <a:avLst/>
            </a:prstGeom>
            <a:solidFill>
              <a:schemeClr val="bg1"/>
            </a:solidFill>
          </p:spPr>
        </p:pic>
      </p:grpSp>
      <p:sp>
        <p:nvSpPr>
          <p:cNvPr id="15" name="부분 원형 14">
            <a:extLst>
              <a:ext uri="{FF2B5EF4-FFF2-40B4-BE49-F238E27FC236}">
                <a16:creationId xmlns:a16="http://schemas.microsoft.com/office/drawing/2014/main" id="{7DE2595E-1442-EF9D-BDA6-A1FF40AEEF4A}"/>
              </a:ext>
            </a:extLst>
          </p:cNvPr>
          <p:cNvSpPr/>
          <p:nvPr/>
        </p:nvSpPr>
        <p:spPr>
          <a:xfrm>
            <a:off x="714162" y="1461451"/>
            <a:ext cx="3061657" cy="1738408"/>
          </a:xfrm>
          <a:prstGeom prst="pie">
            <a:avLst>
              <a:gd name="adj1" fmla="val 20675733"/>
              <a:gd name="adj2" fmla="val 844965"/>
            </a:avLst>
          </a:prstGeom>
          <a:solidFill>
            <a:srgbClr val="C00000">
              <a:alpha val="4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56" name="그림 55">
            <a:extLst>
              <a:ext uri="{FF2B5EF4-FFF2-40B4-BE49-F238E27FC236}">
                <a16:creationId xmlns:a16="http://schemas.microsoft.com/office/drawing/2014/main" id="{A2D25379-2621-1A60-483C-98E512EB51D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7801" y="1341311"/>
            <a:ext cx="1087516" cy="108751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9B019372-DA61-49DB-6DB1-98C72176BA7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3433" y="1451947"/>
            <a:ext cx="1143616" cy="86354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63CBDC38-CA6D-401A-7103-9BD3B708245D}"/>
              </a:ext>
            </a:extLst>
          </p:cNvPr>
          <p:cNvSpPr/>
          <p:nvPr/>
        </p:nvSpPr>
        <p:spPr>
          <a:xfrm>
            <a:off x="5342704" y="2520364"/>
            <a:ext cx="1109766" cy="369332"/>
          </a:xfrm>
          <a:prstGeom prst="roundRect">
            <a:avLst>
              <a:gd name="adj" fmla="val 50000"/>
            </a:avLst>
          </a:prstGeom>
          <a:solidFill>
            <a:schemeClr val="tx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서버</a:t>
            </a:r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8071A3B7-04EF-2800-11BE-BECF3E6B7862}"/>
              </a:ext>
            </a:extLst>
          </p:cNvPr>
          <p:cNvCxnSpPr>
            <a:cxnSpLocks/>
          </p:cNvCxnSpPr>
          <p:nvPr/>
        </p:nvCxnSpPr>
        <p:spPr>
          <a:xfrm>
            <a:off x="3897578" y="1475144"/>
            <a:ext cx="1421341" cy="540708"/>
          </a:xfrm>
          <a:prstGeom prst="straightConnector1">
            <a:avLst/>
          </a:prstGeom>
          <a:ln w="44450">
            <a:solidFill>
              <a:srgbClr val="C00000"/>
            </a:solidFill>
            <a:prstDash val="dash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3F39F15D-FCD9-1FB8-D9C5-F2008920E725}"/>
              </a:ext>
            </a:extLst>
          </p:cNvPr>
          <p:cNvSpPr txBox="1"/>
          <p:nvPr/>
        </p:nvSpPr>
        <p:spPr>
          <a:xfrm>
            <a:off x="3723793" y="1196797"/>
            <a:ext cx="20955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C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QR </a:t>
            </a:r>
            <a:r>
              <a:rPr lang="ko-KR" altLang="en-US" sz="1400" dirty="0">
                <a:solidFill>
                  <a:srgbClr val="C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매핑</a:t>
            </a:r>
            <a:endParaRPr lang="en-US" altLang="ko-KR" sz="1400" dirty="0">
              <a:solidFill>
                <a:srgbClr val="C0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/>
            <a:r>
              <a:rPr lang="en-US" altLang="ko-KR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GET </a:t>
            </a:r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요청</a:t>
            </a:r>
            <a:endParaRPr lang="en-US" altLang="ko-KR" sz="12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A1CDB4C0-935B-AB04-F839-6A07E8CB7D3C}"/>
              </a:ext>
            </a:extLst>
          </p:cNvPr>
          <p:cNvGrpSpPr/>
          <p:nvPr/>
        </p:nvGrpSpPr>
        <p:grpSpPr>
          <a:xfrm>
            <a:off x="2754851" y="576726"/>
            <a:ext cx="711104" cy="763929"/>
            <a:chOff x="684718" y="1146750"/>
            <a:chExt cx="876750" cy="941880"/>
          </a:xfrm>
        </p:grpSpPr>
        <p:pic>
          <p:nvPicPr>
            <p:cNvPr id="67" name="그림 66">
              <a:extLst>
                <a:ext uri="{FF2B5EF4-FFF2-40B4-BE49-F238E27FC236}">
                  <a16:creationId xmlns:a16="http://schemas.microsoft.com/office/drawing/2014/main" id="{39950CCD-DAD1-C32E-8F5A-E1AE3229BC3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4718" y="1336460"/>
              <a:ext cx="752170" cy="75217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9" name="그림 68">
              <a:extLst>
                <a:ext uri="{FF2B5EF4-FFF2-40B4-BE49-F238E27FC236}">
                  <a16:creationId xmlns:a16="http://schemas.microsoft.com/office/drawing/2014/main" id="{DB0291EA-06B3-AD0D-D8D8-0D428EF4B4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3821" y="1146750"/>
              <a:ext cx="397647" cy="397647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72" name="사각형: 둥근 모서리 71">
            <a:extLst>
              <a:ext uri="{FF2B5EF4-FFF2-40B4-BE49-F238E27FC236}">
                <a16:creationId xmlns:a16="http://schemas.microsoft.com/office/drawing/2014/main" id="{7D67497E-BC14-60AE-BD9E-91B5468C0185}"/>
              </a:ext>
            </a:extLst>
          </p:cNvPr>
          <p:cNvSpPr/>
          <p:nvPr/>
        </p:nvSpPr>
        <p:spPr>
          <a:xfrm>
            <a:off x="3056334" y="1188993"/>
            <a:ext cx="935533" cy="322516"/>
          </a:xfrm>
          <a:prstGeom prst="roundRect">
            <a:avLst>
              <a:gd name="adj" fmla="val 50000"/>
            </a:avLst>
          </a:prstGeom>
          <a:solidFill>
            <a:schemeClr val="tx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외부 </a:t>
            </a:r>
            <a:r>
              <a:rPr lang="en-US" altLang="ko-KR" sz="1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RPi</a:t>
            </a:r>
            <a:endParaRPr lang="ko-KR" altLang="en-US" sz="14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74" name="사각형: 둥근 모서리 73">
            <a:extLst>
              <a:ext uri="{FF2B5EF4-FFF2-40B4-BE49-F238E27FC236}">
                <a16:creationId xmlns:a16="http://schemas.microsoft.com/office/drawing/2014/main" id="{222446C9-4863-6532-E038-BBC6EF761E20}"/>
              </a:ext>
            </a:extLst>
          </p:cNvPr>
          <p:cNvSpPr/>
          <p:nvPr/>
        </p:nvSpPr>
        <p:spPr>
          <a:xfrm>
            <a:off x="5318919" y="3158068"/>
            <a:ext cx="1277839" cy="369332"/>
          </a:xfrm>
          <a:prstGeom prst="roundRect">
            <a:avLst>
              <a:gd name="adj" fmla="val 50000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QR </a:t>
            </a:r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매핑</a:t>
            </a:r>
          </a:p>
        </p:txBody>
      </p:sp>
      <p:sp>
        <p:nvSpPr>
          <p:cNvPr id="80" name="정육면체 79">
            <a:extLst>
              <a:ext uri="{FF2B5EF4-FFF2-40B4-BE49-F238E27FC236}">
                <a16:creationId xmlns:a16="http://schemas.microsoft.com/office/drawing/2014/main" id="{C00E2768-988F-523D-2C31-7D15C34B8D83}"/>
              </a:ext>
            </a:extLst>
          </p:cNvPr>
          <p:cNvSpPr/>
          <p:nvPr/>
        </p:nvSpPr>
        <p:spPr>
          <a:xfrm>
            <a:off x="8673258" y="988722"/>
            <a:ext cx="1457411" cy="1457411"/>
          </a:xfrm>
          <a:prstGeom prst="cube">
            <a:avLst/>
          </a:prstGeom>
          <a:solidFill>
            <a:schemeClr val="bg1">
              <a:lumMod val="95000"/>
            </a:schemeClr>
          </a:solidFill>
          <a:ln w="15875">
            <a:solidFill>
              <a:schemeClr val="tx1">
                <a:lumMod val="75000"/>
                <a:lumOff val="2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6BD70708-4AA4-90F0-A274-54CA084ED65E}"/>
              </a:ext>
            </a:extLst>
          </p:cNvPr>
          <p:cNvSpPr/>
          <p:nvPr/>
        </p:nvSpPr>
        <p:spPr>
          <a:xfrm>
            <a:off x="8719030" y="1398810"/>
            <a:ext cx="997108" cy="997108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5" name="그림 94">
            <a:extLst>
              <a:ext uri="{FF2B5EF4-FFF2-40B4-BE49-F238E27FC236}">
                <a16:creationId xmlns:a16="http://schemas.microsoft.com/office/drawing/2014/main" id="{E09E8B9F-34D6-35A7-2BAB-78C212676D6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8555" y="1574017"/>
            <a:ext cx="729672" cy="72967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86" name="정육면체 85">
            <a:extLst>
              <a:ext uri="{FF2B5EF4-FFF2-40B4-BE49-F238E27FC236}">
                <a16:creationId xmlns:a16="http://schemas.microsoft.com/office/drawing/2014/main" id="{3A01D04C-6E21-2362-02D3-EEA656674150}"/>
              </a:ext>
            </a:extLst>
          </p:cNvPr>
          <p:cNvSpPr/>
          <p:nvPr/>
        </p:nvSpPr>
        <p:spPr>
          <a:xfrm>
            <a:off x="9291623" y="1366190"/>
            <a:ext cx="460270" cy="1492798"/>
          </a:xfrm>
          <a:prstGeom prst="cube">
            <a:avLst>
              <a:gd name="adj" fmla="val 92314"/>
            </a:avLst>
          </a:prstGeom>
          <a:solidFill>
            <a:schemeClr val="bg1">
              <a:lumMod val="95000"/>
            </a:schemeClr>
          </a:solidFill>
          <a:ln w="15875">
            <a:solidFill>
              <a:schemeClr val="tx1">
                <a:lumMod val="75000"/>
                <a:lumOff val="2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9" name="타원 88">
            <a:extLst>
              <a:ext uri="{FF2B5EF4-FFF2-40B4-BE49-F238E27FC236}">
                <a16:creationId xmlns:a16="http://schemas.microsoft.com/office/drawing/2014/main" id="{E6410F0B-701F-5B8A-F5D0-294081C8D567}"/>
              </a:ext>
            </a:extLst>
          </p:cNvPr>
          <p:cNvSpPr/>
          <p:nvPr/>
        </p:nvSpPr>
        <p:spPr>
          <a:xfrm>
            <a:off x="9373255" y="1619010"/>
            <a:ext cx="839407" cy="746475"/>
          </a:xfrm>
          <a:prstGeom prst="ellipse">
            <a:avLst/>
          </a:prstGeom>
          <a:noFill/>
          <a:ln w="28575">
            <a:solidFill>
              <a:srgbClr val="C00000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948701"/>
                      <a:gd name="connsiteY0" fmla="*/ 474351 h 948701"/>
                      <a:gd name="connsiteX1" fmla="*/ 474351 w 948701"/>
                      <a:gd name="connsiteY1" fmla="*/ 0 h 948701"/>
                      <a:gd name="connsiteX2" fmla="*/ 948702 w 948701"/>
                      <a:gd name="connsiteY2" fmla="*/ 474351 h 948701"/>
                      <a:gd name="connsiteX3" fmla="*/ 474351 w 948701"/>
                      <a:gd name="connsiteY3" fmla="*/ 948702 h 948701"/>
                      <a:gd name="connsiteX4" fmla="*/ 0 w 948701"/>
                      <a:gd name="connsiteY4" fmla="*/ 474351 h 9487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8701" h="948701" extrusionOk="0">
                        <a:moveTo>
                          <a:pt x="0" y="474351"/>
                        </a:moveTo>
                        <a:cubicBezTo>
                          <a:pt x="-40801" y="187207"/>
                          <a:pt x="149679" y="23531"/>
                          <a:pt x="474351" y="0"/>
                        </a:cubicBezTo>
                        <a:cubicBezTo>
                          <a:pt x="761359" y="5270"/>
                          <a:pt x="873932" y="214751"/>
                          <a:pt x="948702" y="474351"/>
                        </a:cubicBezTo>
                        <a:cubicBezTo>
                          <a:pt x="930631" y="753976"/>
                          <a:pt x="729568" y="986067"/>
                          <a:pt x="474351" y="948702"/>
                        </a:cubicBezTo>
                        <a:cubicBezTo>
                          <a:pt x="143547" y="911045"/>
                          <a:pt x="15958" y="743953"/>
                          <a:pt x="0" y="474351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80CE2B16-3B05-6DD6-D2A1-66B4A5C72F76}"/>
              </a:ext>
            </a:extLst>
          </p:cNvPr>
          <p:cNvGrpSpPr/>
          <p:nvPr/>
        </p:nvGrpSpPr>
        <p:grpSpPr>
          <a:xfrm>
            <a:off x="9405590" y="1556668"/>
            <a:ext cx="725079" cy="768155"/>
            <a:chOff x="5376983" y="4648433"/>
            <a:chExt cx="725079" cy="768155"/>
          </a:xfrm>
        </p:grpSpPr>
        <p:pic>
          <p:nvPicPr>
            <p:cNvPr id="92" name="그림 91" descr="레고, 장난감이(가) 표시된 사진&#10;&#10;자동 생성된 설명">
              <a:extLst>
                <a:ext uri="{FF2B5EF4-FFF2-40B4-BE49-F238E27FC236}">
                  <a16:creationId xmlns:a16="http://schemas.microsoft.com/office/drawing/2014/main" id="{8AF1A6E5-EBF0-14BC-12A4-094B4A6C11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857679">
              <a:off x="5376983" y="4774316"/>
              <a:ext cx="642272" cy="642272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93" name="정육면체 92">
              <a:extLst>
                <a:ext uri="{FF2B5EF4-FFF2-40B4-BE49-F238E27FC236}">
                  <a16:creationId xmlns:a16="http://schemas.microsoft.com/office/drawing/2014/main" id="{7F43882D-8623-F508-6F4B-DD12400B8B64}"/>
                </a:ext>
              </a:extLst>
            </p:cNvPr>
            <p:cNvSpPr/>
            <p:nvPr/>
          </p:nvSpPr>
          <p:spPr>
            <a:xfrm>
              <a:off x="5938766" y="4648433"/>
              <a:ext cx="163296" cy="671710"/>
            </a:xfrm>
            <a:prstGeom prst="cube">
              <a:avLst>
                <a:gd name="adj" fmla="val 70797"/>
              </a:avLst>
            </a:prstGeom>
            <a:solidFill>
              <a:schemeClr val="accent1">
                <a:lumMod val="60000"/>
                <a:lumOff val="40000"/>
              </a:schemeClr>
            </a:solidFill>
            <a:ln w="15875"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4" name="사각형: 둥근 모서리 93">
            <a:extLst>
              <a:ext uri="{FF2B5EF4-FFF2-40B4-BE49-F238E27FC236}">
                <a16:creationId xmlns:a16="http://schemas.microsoft.com/office/drawing/2014/main" id="{01207A85-B941-BA22-9000-6AF6BFA86ACD}"/>
              </a:ext>
            </a:extLst>
          </p:cNvPr>
          <p:cNvSpPr/>
          <p:nvPr/>
        </p:nvSpPr>
        <p:spPr>
          <a:xfrm>
            <a:off x="9441169" y="1026722"/>
            <a:ext cx="978767" cy="369332"/>
          </a:xfrm>
          <a:prstGeom prst="roundRect">
            <a:avLst>
              <a:gd name="adj" fmla="val 0"/>
            </a:avLst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서브 모터</a:t>
            </a:r>
          </a:p>
        </p:txBody>
      </p:sp>
      <p:sp>
        <p:nvSpPr>
          <p:cNvPr id="97" name="사각형: 둥근 모서리 96">
            <a:extLst>
              <a:ext uri="{FF2B5EF4-FFF2-40B4-BE49-F238E27FC236}">
                <a16:creationId xmlns:a16="http://schemas.microsoft.com/office/drawing/2014/main" id="{FA50D15B-3B9D-C230-1A19-2FA6E507B1F7}"/>
              </a:ext>
            </a:extLst>
          </p:cNvPr>
          <p:cNvSpPr/>
          <p:nvPr/>
        </p:nvSpPr>
        <p:spPr>
          <a:xfrm>
            <a:off x="8862778" y="3064914"/>
            <a:ext cx="1277839" cy="369332"/>
          </a:xfrm>
          <a:prstGeom prst="roundRect">
            <a:avLst>
              <a:gd name="adj" fmla="val 50000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택배함 오픈</a:t>
            </a:r>
          </a:p>
        </p:txBody>
      </p: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25C26ADA-6E20-7774-5B1A-D5EDB714C1D4}"/>
              </a:ext>
            </a:extLst>
          </p:cNvPr>
          <p:cNvCxnSpPr>
            <a:cxnSpLocks/>
          </p:cNvCxnSpPr>
          <p:nvPr/>
        </p:nvCxnSpPr>
        <p:spPr>
          <a:xfrm>
            <a:off x="6869378" y="3244334"/>
            <a:ext cx="1849652" cy="0"/>
          </a:xfrm>
          <a:prstGeom prst="straightConnector1">
            <a:avLst/>
          </a:prstGeom>
          <a:ln w="762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BF9FA879-6B02-E595-0196-31467F681773}"/>
              </a:ext>
            </a:extLst>
          </p:cNvPr>
          <p:cNvGrpSpPr/>
          <p:nvPr/>
        </p:nvGrpSpPr>
        <p:grpSpPr>
          <a:xfrm>
            <a:off x="3293860" y="4998605"/>
            <a:ext cx="1594022" cy="1594022"/>
            <a:chOff x="9553601" y="3813989"/>
            <a:chExt cx="2160339" cy="2160339"/>
          </a:xfrm>
        </p:grpSpPr>
        <p:sp>
          <p:nvSpPr>
            <p:cNvPr id="104" name="정육면체 103">
              <a:extLst>
                <a:ext uri="{FF2B5EF4-FFF2-40B4-BE49-F238E27FC236}">
                  <a16:creationId xmlns:a16="http://schemas.microsoft.com/office/drawing/2014/main" id="{D74A1785-9FD1-A0AF-BC48-3F2DCE374519}"/>
                </a:ext>
              </a:extLst>
            </p:cNvPr>
            <p:cNvSpPr/>
            <p:nvPr/>
          </p:nvSpPr>
          <p:spPr>
            <a:xfrm>
              <a:off x="9553601" y="3813989"/>
              <a:ext cx="2160339" cy="2160339"/>
            </a:xfrm>
            <a:prstGeom prst="cube">
              <a:avLst/>
            </a:prstGeom>
            <a:solidFill>
              <a:schemeClr val="bg1">
                <a:lumMod val="95000"/>
              </a:schemeClr>
            </a:solidFill>
            <a:ln w="15875">
              <a:solidFill>
                <a:schemeClr val="tx1">
                  <a:lumMod val="75000"/>
                  <a:lumOff val="2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B5944AB3-DD97-AA6C-1975-4C2119248F29}"/>
                </a:ext>
              </a:extLst>
            </p:cNvPr>
            <p:cNvSpPr/>
            <p:nvPr/>
          </p:nvSpPr>
          <p:spPr>
            <a:xfrm>
              <a:off x="9621450" y="4421868"/>
              <a:ext cx="1478026" cy="1478026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15" name="그림 114">
            <a:extLst>
              <a:ext uri="{FF2B5EF4-FFF2-40B4-BE49-F238E27FC236}">
                <a16:creationId xmlns:a16="http://schemas.microsoft.com/office/drawing/2014/main" id="{80F495C4-0D2F-15A6-112B-53CDE8856E9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2748" y="5723415"/>
            <a:ext cx="597782" cy="59778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16" name="정육면체 115">
            <a:extLst>
              <a:ext uri="{FF2B5EF4-FFF2-40B4-BE49-F238E27FC236}">
                <a16:creationId xmlns:a16="http://schemas.microsoft.com/office/drawing/2014/main" id="{C6109F08-FAD3-66E6-2E66-8D823D11507E}"/>
              </a:ext>
            </a:extLst>
          </p:cNvPr>
          <p:cNvSpPr/>
          <p:nvPr/>
        </p:nvSpPr>
        <p:spPr>
          <a:xfrm>
            <a:off x="3245465" y="5410749"/>
            <a:ext cx="1238294" cy="1222114"/>
          </a:xfrm>
          <a:prstGeom prst="cube">
            <a:avLst>
              <a:gd name="adj" fmla="val 4086"/>
            </a:avLst>
          </a:prstGeom>
          <a:solidFill>
            <a:schemeClr val="bg1">
              <a:lumMod val="95000"/>
              <a:alpha val="60000"/>
            </a:schemeClr>
          </a:solidFill>
          <a:ln w="15875">
            <a:solidFill>
              <a:schemeClr val="tx1">
                <a:lumMod val="75000"/>
                <a:lumOff val="25000"/>
              </a:schemeClr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6" name="직선 연결선 125">
            <a:extLst>
              <a:ext uri="{FF2B5EF4-FFF2-40B4-BE49-F238E27FC236}">
                <a16:creationId xmlns:a16="http://schemas.microsoft.com/office/drawing/2014/main" id="{44DDD41E-AAF1-0670-DB61-B5FDFE911A33}"/>
              </a:ext>
            </a:extLst>
          </p:cNvPr>
          <p:cNvCxnSpPr/>
          <p:nvPr/>
        </p:nvCxnSpPr>
        <p:spPr>
          <a:xfrm>
            <a:off x="7332337" y="883555"/>
            <a:ext cx="0" cy="1913557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화살표 연결선 126">
            <a:extLst>
              <a:ext uri="{FF2B5EF4-FFF2-40B4-BE49-F238E27FC236}">
                <a16:creationId xmlns:a16="http://schemas.microsoft.com/office/drawing/2014/main" id="{D6BE594A-5C20-78A0-3524-870677A95561}"/>
              </a:ext>
            </a:extLst>
          </p:cNvPr>
          <p:cNvCxnSpPr>
            <a:cxnSpLocks/>
          </p:cNvCxnSpPr>
          <p:nvPr/>
        </p:nvCxnSpPr>
        <p:spPr>
          <a:xfrm flipV="1">
            <a:off x="7415521" y="3244334"/>
            <a:ext cx="0" cy="2703721"/>
          </a:xfrm>
          <a:prstGeom prst="straightConnector1">
            <a:avLst/>
          </a:prstGeom>
          <a:ln w="76200">
            <a:solidFill>
              <a:srgbClr val="44546A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TextBox 127">
            <a:extLst>
              <a:ext uri="{FF2B5EF4-FFF2-40B4-BE49-F238E27FC236}">
                <a16:creationId xmlns:a16="http://schemas.microsoft.com/office/drawing/2014/main" id="{3497B70D-A83C-6695-F4B9-38BC20E1595D}"/>
              </a:ext>
            </a:extLst>
          </p:cNvPr>
          <p:cNvSpPr txBox="1"/>
          <p:nvPr/>
        </p:nvSpPr>
        <p:spPr>
          <a:xfrm>
            <a:off x="6817613" y="2895344"/>
            <a:ext cx="16698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err="1">
                <a:solidFill>
                  <a:srgbClr val="5FB426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qrSuccess</a:t>
            </a:r>
            <a:r>
              <a:rPr lang="en-US" altLang="ko-KR" sz="1400" dirty="0">
                <a:solidFill>
                  <a:srgbClr val="5FB426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()</a:t>
            </a:r>
            <a:endParaRPr lang="ko-KR" altLang="en-US" sz="1400" dirty="0">
              <a:solidFill>
                <a:srgbClr val="5FB426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507BA6EF-D819-5EE7-AE4D-102FC10EDD55}"/>
              </a:ext>
            </a:extLst>
          </p:cNvPr>
          <p:cNvSpPr txBox="1"/>
          <p:nvPr/>
        </p:nvSpPr>
        <p:spPr>
          <a:xfrm>
            <a:off x="7140746" y="4534802"/>
            <a:ext cx="16698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err="1">
                <a:solidFill>
                  <a:srgbClr val="A8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qrFailed</a:t>
            </a:r>
            <a:r>
              <a:rPr lang="en-US" altLang="ko-KR" sz="1400" dirty="0">
                <a:solidFill>
                  <a:srgbClr val="A8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()</a:t>
            </a:r>
            <a:endParaRPr lang="ko-KR" altLang="en-US" sz="1400" dirty="0">
              <a:solidFill>
                <a:srgbClr val="A8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30" name="사각형: 둥근 모서리 129">
            <a:extLst>
              <a:ext uri="{FF2B5EF4-FFF2-40B4-BE49-F238E27FC236}">
                <a16:creationId xmlns:a16="http://schemas.microsoft.com/office/drawing/2014/main" id="{6AA2E64A-C781-F152-9E34-F12E24A44201}"/>
              </a:ext>
            </a:extLst>
          </p:cNvPr>
          <p:cNvSpPr/>
          <p:nvPr/>
        </p:nvSpPr>
        <p:spPr>
          <a:xfrm>
            <a:off x="5733559" y="5498869"/>
            <a:ext cx="1359819" cy="369332"/>
          </a:xfrm>
          <a:prstGeom prst="roundRect">
            <a:avLst>
              <a:gd name="adj" fmla="val 50000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데이터 불일치</a:t>
            </a:r>
            <a:endParaRPr lang="ko-KR" altLang="en-US" sz="14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B796577C-1CDA-39A6-3ED0-287BB001E519}"/>
              </a:ext>
            </a:extLst>
          </p:cNvPr>
          <p:cNvSpPr txBox="1"/>
          <p:nvPr/>
        </p:nvSpPr>
        <p:spPr>
          <a:xfrm>
            <a:off x="8334292" y="3503143"/>
            <a:ext cx="242855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서보모터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오픈</a:t>
            </a:r>
            <a:endParaRPr lang="en-US" altLang="ko-KR" sz="1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</a:t>
            </a:r>
          </a:p>
          <a:p>
            <a:pPr algn="ctr"/>
            <a:r>
              <a:rPr lang="en-US" altLang="ko-KR" sz="14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openServo</a:t>
            </a: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();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151F968B-37D5-547A-0812-0529DF0FA8A9}"/>
              </a:ext>
            </a:extLst>
          </p:cNvPr>
          <p:cNvSpPr txBox="1"/>
          <p:nvPr/>
        </p:nvSpPr>
        <p:spPr>
          <a:xfrm>
            <a:off x="1681904" y="3706353"/>
            <a:ext cx="2428553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QR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코드 인식</a:t>
            </a:r>
            <a:endParaRPr lang="en-US" altLang="ko-KR" sz="1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(QR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코드 유무 판단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  <a:endParaRPr lang="en-US" altLang="ko-KR" sz="1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</a:t>
            </a:r>
          </a:p>
          <a:p>
            <a:pPr algn="ctr"/>
            <a:r>
              <a:rPr lang="en-US" altLang="ko-KR" sz="14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qrReading</a:t>
            </a: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();</a:t>
            </a:r>
          </a:p>
          <a:p>
            <a:pPr algn="ctr"/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If </a:t>
            </a:r>
            <a:r>
              <a:rPr lang="en-US" altLang="ko-KR" sz="14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qrReading</a:t>
            </a: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() :</a:t>
            </a:r>
          </a:p>
          <a:p>
            <a:pPr algn="ctr"/>
            <a:r>
              <a:rPr lang="en-US" altLang="ko-KR" sz="14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dataGET</a:t>
            </a: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();</a:t>
            </a:r>
          </a:p>
        </p:txBody>
      </p:sp>
      <p:cxnSp>
        <p:nvCxnSpPr>
          <p:cNvPr id="152" name="직선 화살표 연결선 151">
            <a:extLst>
              <a:ext uri="{FF2B5EF4-FFF2-40B4-BE49-F238E27FC236}">
                <a16:creationId xmlns:a16="http://schemas.microsoft.com/office/drawing/2014/main" id="{10B1DD13-F86A-ED43-35B8-99EC32FE71AE}"/>
              </a:ext>
            </a:extLst>
          </p:cNvPr>
          <p:cNvCxnSpPr>
            <a:cxnSpLocks/>
          </p:cNvCxnSpPr>
          <p:nvPr/>
        </p:nvCxnSpPr>
        <p:spPr>
          <a:xfrm flipH="1">
            <a:off x="5097432" y="5961540"/>
            <a:ext cx="2362348" cy="0"/>
          </a:xfrm>
          <a:prstGeom prst="straightConnector1">
            <a:avLst/>
          </a:prstGeom>
          <a:ln w="762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정육면체 152">
            <a:extLst>
              <a:ext uri="{FF2B5EF4-FFF2-40B4-BE49-F238E27FC236}">
                <a16:creationId xmlns:a16="http://schemas.microsoft.com/office/drawing/2014/main" id="{4686C11A-B8B9-97BD-A6E2-DE9C897835AA}"/>
              </a:ext>
            </a:extLst>
          </p:cNvPr>
          <p:cNvSpPr/>
          <p:nvPr/>
        </p:nvSpPr>
        <p:spPr>
          <a:xfrm>
            <a:off x="9910056" y="4626611"/>
            <a:ext cx="1869226" cy="1869226"/>
          </a:xfrm>
          <a:prstGeom prst="cube">
            <a:avLst>
              <a:gd name="adj" fmla="val 9941"/>
            </a:avLst>
          </a:prstGeom>
          <a:solidFill>
            <a:schemeClr val="bg1">
              <a:lumMod val="95000"/>
            </a:schemeClr>
          </a:solidFill>
          <a:ln w="15875">
            <a:solidFill>
              <a:schemeClr val="tx1">
                <a:lumMod val="75000"/>
                <a:lumOff val="2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4" name="그룹 153">
            <a:extLst>
              <a:ext uri="{FF2B5EF4-FFF2-40B4-BE49-F238E27FC236}">
                <a16:creationId xmlns:a16="http://schemas.microsoft.com/office/drawing/2014/main" id="{138DF7C6-CAEC-D7F0-85D8-43784AE43D01}"/>
              </a:ext>
            </a:extLst>
          </p:cNvPr>
          <p:cNvGrpSpPr/>
          <p:nvPr/>
        </p:nvGrpSpPr>
        <p:grpSpPr>
          <a:xfrm>
            <a:off x="10159430" y="5131738"/>
            <a:ext cx="287075" cy="293249"/>
            <a:chOff x="9639392" y="3908504"/>
            <a:chExt cx="287075" cy="293249"/>
          </a:xfrm>
        </p:grpSpPr>
        <p:sp>
          <p:nvSpPr>
            <p:cNvPr id="155" name="순서도: 처리 154">
              <a:extLst>
                <a:ext uri="{FF2B5EF4-FFF2-40B4-BE49-F238E27FC236}">
                  <a16:creationId xmlns:a16="http://schemas.microsoft.com/office/drawing/2014/main" id="{001D28EB-A45B-12BC-FB3B-4F2107AA1751}"/>
                </a:ext>
              </a:extLst>
            </p:cNvPr>
            <p:cNvSpPr/>
            <p:nvPr/>
          </p:nvSpPr>
          <p:spPr>
            <a:xfrm>
              <a:off x="9639392" y="3908504"/>
              <a:ext cx="287075" cy="293249"/>
            </a:xfrm>
            <a:prstGeom prst="flowChartProcess">
              <a:avLst/>
            </a:prstGeom>
            <a:solidFill>
              <a:schemeClr val="bg1">
                <a:lumMod val="95000"/>
              </a:schemeClr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6" name="타원 155">
              <a:extLst>
                <a:ext uri="{FF2B5EF4-FFF2-40B4-BE49-F238E27FC236}">
                  <a16:creationId xmlns:a16="http://schemas.microsoft.com/office/drawing/2014/main" id="{602C241C-868C-E194-C76E-525F34B5D63D}"/>
                </a:ext>
              </a:extLst>
            </p:cNvPr>
            <p:cNvSpPr/>
            <p:nvPr/>
          </p:nvSpPr>
          <p:spPr>
            <a:xfrm>
              <a:off x="9666413" y="3940850"/>
              <a:ext cx="239136" cy="239136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effectLst>
              <a:outerShdw blurRad="165100" sx="102000" sy="102000" algn="ctr" rotWithShape="0">
                <a:srgbClr val="00B050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57" name="그룹 156">
            <a:extLst>
              <a:ext uri="{FF2B5EF4-FFF2-40B4-BE49-F238E27FC236}">
                <a16:creationId xmlns:a16="http://schemas.microsoft.com/office/drawing/2014/main" id="{D0871C13-4DB9-9EE9-49F5-439556671AFF}"/>
              </a:ext>
            </a:extLst>
          </p:cNvPr>
          <p:cNvGrpSpPr/>
          <p:nvPr/>
        </p:nvGrpSpPr>
        <p:grpSpPr>
          <a:xfrm>
            <a:off x="10961673" y="5125421"/>
            <a:ext cx="287075" cy="293249"/>
            <a:chOff x="9639392" y="3908504"/>
            <a:chExt cx="287075" cy="293249"/>
          </a:xfrm>
        </p:grpSpPr>
        <p:sp>
          <p:nvSpPr>
            <p:cNvPr id="158" name="순서도: 처리 157">
              <a:extLst>
                <a:ext uri="{FF2B5EF4-FFF2-40B4-BE49-F238E27FC236}">
                  <a16:creationId xmlns:a16="http://schemas.microsoft.com/office/drawing/2014/main" id="{8A623C41-ABA8-56BB-9478-18D4099E3BC0}"/>
                </a:ext>
              </a:extLst>
            </p:cNvPr>
            <p:cNvSpPr/>
            <p:nvPr/>
          </p:nvSpPr>
          <p:spPr>
            <a:xfrm>
              <a:off x="9639392" y="3908504"/>
              <a:ext cx="287075" cy="293249"/>
            </a:xfrm>
            <a:prstGeom prst="flowChartProcess">
              <a:avLst/>
            </a:prstGeom>
            <a:solidFill>
              <a:schemeClr val="bg1">
                <a:lumMod val="95000"/>
              </a:schemeClr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9" name="타원 158">
              <a:extLst>
                <a:ext uri="{FF2B5EF4-FFF2-40B4-BE49-F238E27FC236}">
                  <a16:creationId xmlns:a16="http://schemas.microsoft.com/office/drawing/2014/main" id="{D92E06FB-B0F0-F151-6F0E-1640EE6A071A}"/>
                </a:ext>
              </a:extLst>
            </p:cNvPr>
            <p:cNvSpPr/>
            <p:nvPr/>
          </p:nvSpPr>
          <p:spPr>
            <a:xfrm>
              <a:off x="9666413" y="3940850"/>
              <a:ext cx="239136" cy="239136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effectLst>
              <a:outerShdw blurRad="165100" sx="102000" sy="102000" algn="ctr" rotWithShape="0">
                <a:srgbClr val="00B050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0" name="사각형: 둥근 모서리 159">
            <a:extLst>
              <a:ext uri="{FF2B5EF4-FFF2-40B4-BE49-F238E27FC236}">
                <a16:creationId xmlns:a16="http://schemas.microsoft.com/office/drawing/2014/main" id="{968655F6-8E75-719D-F7E1-441983D32426}"/>
              </a:ext>
            </a:extLst>
          </p:cNvPr>
          <p:cNvSpPr/>
          <p:nvPr/>
        </p:nvSpPr>
        <p:spPr>
          <a:xfrm>
            <a:off x="10413698" y="5519852"/>
            <a:ext cx="618710" cy="312279"/>
          </a:xfrm>
          <a:prstGeom prst="roundRect">
            <a:avLst>
              <a:gd name="adj" fmla="val 0"/>
            </a:avLst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LED</a:t>
            </a:r>
            <a:endParaRPr lang="ko-KR" altLang="en-US" sz="1400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161" name="그룹 160">
            <a:extLst>
              <a:ext uri="{FF2B5EF4-FFF2-40B4-BE49-F238E27FC236}">
                <a16:creationId xmlns:a16="http://schemas.microsoft.com/office/drawing/2014/main" id="{ACDEE6DF-F9D4-8835-050B-1553CD686E42}"/>
              </a:ext>
            </a:extLst>
          </p:cNvPr>
          <p:cNvGrpSpPr/>
          <p:nvPr/>
        </p:nvGrpSpPr>
        <p:grpSpPr>
          <a:xfrm>
            <a:off x="10152846" y="5972715"/>
            <a:ext cx="287075" cy="293249"/>
            <a:chOff x="9639392" y="3908504"/>
            <a:chExt cx="287075" cy="293249"/>
          </a:xfrm>
        </p:grpSpPr>
        <p:sp>
          <p:nvSpPr>
            <p:cNvPr id="162" name="순서도: 처리 161">
              <a:extLst>
                <a:ext uri="{FF2B5EF4-FFF2-40B4-BE49-F238E27FC236}">
                  <a16:creationId xmlns:a16="http://schemas.microsoft.com/office/drawing/2014/main" id="{FE685B97-6A61-C057-8993-02B3FBD1C093}"/>
                </a:ext>
              </a:extLst>
            </p:cNvPr>
            <p:cNvSpPr/>
            <p:nvPr/>
          </p:nvSpPr>
          <p:spPr>
            <a:xfrm>
              <a:off x="9639392" y="3908504"/>
              <a:ext cx="287075" cy="293249"/>
            </a:xfrm>
            <a:prstGeom prst="flowChartProcess">
              <a:avLst/>
            </a:prstGeom>
            <a:solidFill>
              <a:schemeClr val="bg1">
                <a:lumMod val="95000"/>
              </a:schemeClr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3" name="타원 162">
              <a:extLst>
                <a:ext uri="{FF2B5EF4-FFF2-40B4-BE49-F238E27FC236}">
                  <a16:creationId xmlns:a16="http://schemas.microsoft.com/office/drawing/2014/main" id="{F683F70A-EC94-3CED-F7EE-6C0626A8DBA0}"/>
                </a:ext>
              </a:extLst>
            </p:cNvPr>
            <p:cNvSpPr/>
            <p:nvPr/>
          </p:nvSpPr>
          <p:spPr>
            <a:xfrm>
              <a:off x="9666413" y="3940850"/>
              <a:ext cx="239136" cy="239136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effectLst>
              <a:outerShdw blurRad="165100" sx="102000" sy="102000" algn="ctr" rotWithShape="0">
                <a:srgbClr val="00B050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64" name="그룹 163">
            <a:extLst>
              <a:ext uri="{FF2B5EF4-FFF2-40B4-BE49-F238E27FC236}">
                <a16:creationId xmlns:a16="http://schemas.microsoft.com/office/drawing/2014/main" id="{BA4B1FB5-B6CA-609F-D155-010320D5B23C}"/>
              </a:ext>
            </a:extLst>
          </p:cNvPr>
          <p:cNvGrpSpPr/>
          <p:nvPr/>
        </p:nvGrpSpPr>
        <p:grpSpPr>
          <a:xfrm>
            <a:off x="10959111" y="5983884"/>
            <a:ext cx="287075" cy="293249"/>
            <a:chOff x="9639392" y="3908504"/>
            <a:chExt cx="287075" cy="293249"/>
          </a:xfrm>
        </p:grpSpPr>
        <p:sp>
          <p:nvSpPr>
            <p:cNvPr id="165" name="순서도: 처리 164">
              <a:extLst>
                <a:ext uri="{FF2B5EF4-FFF2-40B4-BE49-F238E27FC236}">
                  <a16:creationId xmlns:a16="http://schemas.microsoft.com/office/drawing/2014/main" id="{A1CE2D43-6381-570D-CE65-E701AA2B03F0}"/>
                </a:ext>
              </a:extLst>
            </p:cNvPr>
            <p:cNvSpPr/>
            <p:nvPr/>
          </p:nvSpPr>
          <p:spPr>
            <a:xfrm>
              <a:off x="9639392" y="3908504"/>
              <a:ext cx="287075" cy="293249"/>
            </a:xfrm>
            <a:prstGeom prst="flowChartProcess">
              <a:avLst/>
            </a:prstGeom>
            <a:solidFill>
              <a:schemeClr val="bg1">
                <a:lumMod val="95000"/>
              </a:schemeClr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6" name="타원 165">
              <a:extLst>
                <a:ext uri="{FF2B5EF4-FFF2-40B4-BE49-F238E27FC236}">
                  <a16:creationId xmlns:a16="http://schemas.microsoft.com/office/drawing/2014/main" id="{5C1337ED-CC96-E6A5-8710-EA5F8625DA85}"/>
                </a:ext>
              </a:extLst>
            </p:cNvPr>
            <p:cNvSpPr/>
            <p:nvPr/>
          </p:nvSpPr>
          <p:spPr>
            <a:xfrm>
              <a:off x="9666413" y="3940850"/>
              <a:ext cx="239136" cy="239136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effectLst>
              <a:outerShdw blurRad="165100" sx="102000" sy="102000" algn="ctr" rotWithShape="0">
                <a:srgbClr val="00B050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7" name="사각형: 둥근 모서리 166">
            <a:extLst>
              <a:ext uri="{FF2B5EF4-FFF2-40B4-BE49-F238E27FC236}">
                <a16:creationId xmlns:a16="http://schemas.microsoft.com/office/drawing/2014/main" id="{7DC68EFF-DCA6-EA59-F042-8067779DB665}"/>
              </a:ext>
            </a:extLst>
          </p:cNvPr>
          <p:cNvSpPr/>
          <p:nvPr/>
        </p:nvSpPr>
        <p:spPr>
          <a:xfrm>
            <a:off x="10109211" y="6380502"/>
            <a:ext cx="1383703" cy="369332"/>
          </a:xfrm>
          <a:prstGeom prst="roundRect">
            <a:avLst>
              <a:gd name="adj" fmla="val 50000"/>
            </a:avLst>
          </a:prstGeom>
          <a:solidFill>
            <a:schemeClr val="tx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택배함 외부</a:t>
            </a:r>
          </a:p>
        </p:txBody>
      </p:sp>
      <p:grpSp>
        <p:nvGrpSpPr>
          <p:cNvPr id="168" name="그룹 167">
            <a:extLst>
              <a:ext uri="{FF2B5EF4-FFF2-40B4-BE49-F238E27FC236}">
                <a16:creationId xmlns:a16="http://schemas.microsoft.com/office/drawing/2014/main" id="{4D1E5E15-B071-3CB7-44F5-2770940D8144}"/>
              </a:ext>
            </a:extLst>
          </p:cNvPr>
          <p:cNvGrpSpPr/>
          <p:nvPr/>
        </p:nvGrpSpPr>
        <p:grpSpPr>
          <a:xfrm>
            <a:off x="8977852" y="5148288"/>
            <a:ext cx="711104" cy="763929"/>
            <a:chOff x="684718" y="1146750"/>
            <a:chExt cx="876750" cy="941880"/>
          </a:xfrm>
        </p:grpSpPr>
        <p:pic>
          <p:nvPicPr>
            <p:cNvPr id="169" name="그림 168">
              <a:extLst>
                <a:ext uri="{FF2B5EF4-FFF2-40B4-BE49-F238E27FC236}">
                  <a16:creationId xmlns:a16="http://schemas.microsoft.com/office/drawing/2014/main" id="{3997A9F6-6AD8-8319-7491-351EE15AB48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4718" y="1336460"/>
              <a:ext cx="752170" cy="75217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70" name="그림 169">
              <a:extLst>
                <a:ext uri="{FF2B5EF4-FFF2-40B4-BE49-F238E27FC236}">
                  <a16:creationId xmlns:a16="http://schemas.microsoft.com/office/drawing/2014/main" id="{3F9AA15B-D064-1C15-85FC-99663B64446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3821" y="1146750"/>
              <a:ext cx="397647" cy="397647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171" name="사각형: 둥근 모서리 170">
            <a:extLst>
              <a:ext uri="{FF2B5EF4-FFF2-40B4-BE49-F238E27FC236}">
                <a16:creationId xmlns:a16="http://schemas.microsoft.com/office/drawing/2014/main" id="{6FADB782-E3CC-0A60-A839-C3844A4E2CD9}"/>
              </a:ext>
            </a:extLst>
          </p:cNvPr>
          <p:cNvSpPr/>
          <p:nvPr/>
        </p:nvSpPr>
        <p:spPr>
          <a:xfrm>
            <a:off x="8815115" y="5911822"/>
            <a:ext cx="935533" cy="322516"/>
          </a:xfrm>
          <a:prstGeom prst="roundRect">
            <a:avLst>
              <a:gd name="adj" fmla="val 50000"/>
            </a:avLst>
          </a:prstGeom>
          <a:solidFill>
            <a:schemeClr val="tx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외부 </a:t>
            </a:r>
            <a:r>
              <a:rPr lang="en-US" altLang="ko-KR" sz="1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RPi</a:t>
            </a:r>
            <a:endParaRPr lang="ko-KR" altLang="en-US" sz="14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8312809F-647C-0A1E-5A65-367689CD26B0}"/>
              </a:ext>
            </a:extLst>
          </p:cNvPr>
          <p:cNvSpPr txBox="1"/>
          <p:nvPr/>
        </p:nvSpPr>
        <p:spPr>
          <a:xfrm>
            <a:off x="10780262" y="3471792"/>
            <a:ext cx="138895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err="1">
                <a:solidFill>
                  <a:srgbClr val="5FB426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ledOff</a:t>
            </a:r>
            <a:r>
              <a:rPr lang="en-US" altLang="ko-KR" sz="1400" dirty="0">
                <a:solidFill>
                  <a:srgbClr val="5FB426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()</a:t>
            </a:r>
          </a:p>
          <a:p>
            <a:pPr algn="ctr"/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구독을 통해</a:t>
            </a:r>
            <a:endParaRPr lang="en-US" altLang="ko-KR" sz="12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변화된 값 인식</a:t>
            </a:r>
          </a:p>
        </p:txBody>
      </p:sp>
      <p:cxnSp>
        <p:nvCxnSpPr>
          <p:cNvPr id="173" name="직선 화살표 연결선 172">
            <a:extLst>
              <a:ext uri="{FF2B5EF4-FFF2-40B4-BE49-F238E27FC236}">
                <a16:creationId xmlns:a16="http://schemas.microsoft.com/office/drawing/2014/main" id="{A63C4130-583F-DCFE-AECE-C3319AB4E094}"/>
              </a:ext>
            </a:extLst>
          </p:cNvPr>
          <p:cNvCxnSpPr>
            <a:cxnSpLocks/>
          </p:cNvCxnSpPr>
          <p:nvPr/>
        </p:nvCxnSpPr>
        <p:spPr>
          <a:xfrm>
            <a:off x="10260287" y="3234809"/>
            <a:ext cx="608645" cy="0"/>
          </a:xfrm>
          <a:prstGeom prst="straightConnector1">
            <a:avLst/>
          </a:prstGeom>
          <a:ln w="76200">
            <a:solidFill>
              <a:schemeClr val="tx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직선 화살표 연결선 173">
            <a:extLst>
              <a:ext uri="{FF2B5EF4-FFF2-40B4-BE49-F238E27FC236}">
                <a16:creationId xmlns:a16="http://schemas.microsoft.com/office/drawing/2014/main" id="{740EC37D-143B-BA1D-3E43-AF851BBD386E}"/>
              </a:ext>
            </a:extLst>
          </p:cNvPr>
          <p:cNvCxnSpPr>
            <a:cxnSpLocks/>
          </p:cNvCxnSpPr>
          <p:nvPr/>
        </p:nvCxnSpPr>
        <p:spPr>
          <a:xfrm flipV="1">
            <a:off x="10868932" y="3199859"/>
            <a:ext cx="0" cy="1060654"/>
          </a:xfrm>
          <a:prstGeom prst="straightConnector1">
            <a:avLst/>
          </a:prstGeom>
          <a:ln w="76200">
            <a:solidFill>
              <a:srgbClr val="44546A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사각형: 둥근 모서리 174">
            <a:extLst>
              <a:ext uri="{FF2B5EF4-FFF2-40B4-BE49-F238E27FC236}">
                <a16:creationId xmlns:a16="http://schemas.microsoft.com/office/drawing/2014/main" id="{A83C3991-FE24-B913-8D9D-6D58E6379E3E}"/>
              </a:ext>
            </a:extLst>
          </p:cNvPr>
          <p:cNvSpPr/>
          <p:nvPr/>
        </p:nvSpPr>
        <p:spPr>
          <a:xfrm>
            <a:off x="10205749" y="4388374"/>
            <a:ext cx="1277839" cy="369332"/>
          </a:xfrm>
          <a:prstGeom prst="roundRect">
            <a:avLst>
              <a:gd name="adj" fmla="val 50000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LED</a:t>
            </a:r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OFF</a:t>
            </a:r>
            <a:endParaRPr lang="ko-KR" altLang="en-US" sz="16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18425653-7213-B24F-20F5-A171E9F11754}"/>
              </a:ext>
            </a:extLst>
          </p:cNvPr>
          <p:cNvSpPr txBox="1"/>
          <p:nvPr/>
        </p:nvSpPr>
        <p:spPr>
          <a:xfrm>
            <a:off x="1273863" y="8394"/>
            <a:ext cx="15011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시스템 동작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70CBA7E-2EAD-ED5F-2DE3-8B8B115FB1CB}"/>
              </a:ext>
            </a:extLst>
          </p:cNvPr>
          <p:cNvSpPr txBox="1"/>
          <p:nvPr/>
        </p:nvSpPr>
        <p:spPr>
          <a:xfrm>
            <a:off x="7286518" y="1541945"/>
            <a:ext cx="10642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C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Sub</a:t>
            </a:r>
          </a:p>
          <a:p>
            <a:pPr algn="ctr"/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구독을 통해</a:t>
            </a:r>
            <a:endParaRPr lang="en-US" altLang="ko-KR" sz="12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변화된 값 인식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31416C2-CD07-DFE0-A0D7-0D69DF4032D7}"/>
              </a:ext>
            </a:extLst>
          </p:cNvPr>
          <p:cNvCxnSpPr>
            <a:cxnSpLocks/>
            <a:stCxn id="57" idx="3"/>
            <a:endCxn id="79" idx="1"/>
          </p:cNvCxnSpPr>
          <p:nvPr/>
        </p:nvCxnSpPr>
        <p:spPr>
          <a:xfrm flipV="1">
            <a:off x="6467049" y="1337846"/>
            <a:ext cx="1330950" cy="545875"/>
          </a:xfrm>
          <a:prstGeom prst="line">
            <a:avLst/>
          </a:prstGeom>
          <a:ln w="22225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A88D8224-7544-C774-C314-704E97D97A8A}"/>
              </a:ext>
            </a:extLst>
          </p:cNvPr>
          <p:cNvGrpSpPr/>
          <p:nvPr/>
        </p:nvGrpSpPr>
        <p:grpSpPr>
          <a:xfrm>
            <a:off x="8007926" y="517280"/>
            <a:ext cx="711104" cy="763929"/>
            <a:chOff x="684718" y="1146750"/>
            <a:chExt cx="876750" cy="941880"/>
          </a:xfrm>
        </p:grpSpPr>
        <p:pic>
          <p:nvPicPr>
            <p:cNvPr id="77" name="그림 76">
              <a:extLst>
                <a:ext uri="{FF2B5EF4-FFF2-40B4-BE49-F238E27FC236}">
                  <a16:creationId xmlns:a16="http://schemas.microsoft.com/office/drawing/2014/main" id="{600872B1-BC36-48CA-34C9-EE6E2563186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4718" y="1336460"/>
              <a:ext cx="752170" cy="75217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78" name="그림 77">
              <a:extLst>
                <a:ext uri="{FF2B5EF4-FFF2-40B4-BE49-F238E27FC236}">
                  <a16:creationId xmlns:a16="http://schemas.microsoft.com/office/drawing/2014/main" id="{BD9500F9-F568-42B5-932C-4D92EB361EF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3821" y="1146750"/>
              <a:ext cx="397647" cy="397647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79" name="사각형: 둥근 모서리 78">
            <a:extLst>
              <a:ext uri="{FF2B5EF4-FFF2-40B4-BE49-F238E27FC236}">
                <a16:creationId xmlns:a16="http://schemas.microsoft.com/office/drawing/2014/main" id="{8C015342-BB79-FCD9-C1D1-3DECC440CDA8}"/>
              </a:ext>
            </a:extLst>
          </p:cNvPr>
          <p:cNvSpPr/>
          <p:nvPr/>
        </p:nvSpPr>
        <p:spPr>
          <a:xfrm>
            <a:off x="7797999" y="1176588"/>
            <a:ext cx="935533" cy="322516"/>
          </a:xfrm>
          <a:prstGeom prst="roundRect">
            <a:avLst>
              <a:gd name="adj" fmla="val 50000"/>
            </a:avLst>
          </a:prstGeom>
          <a:solidFill>
            <a:schemeClr val="tx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내부 </a:t>
            </a:r>
            <a:r>
              <a:rPr lang="en-US" altLang="ko-KR" sz="1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RPi</a:t>
            </a:r>
            <a:endParaRPr lang="ko-KR" altLang="en-US" sz="14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aphicFrame>
        <p:nvGraphicFramePr>
          <p:cNvPr id="85" name="표 84">
            <a:extLst>
              <a:ext uri="{FF2B5EF4-FFF2-40B4-BE49-F238E27FC236}">
                <a16:creationId xmlns:a16="http://schemas.microsoft.com/office/drawing/2014/main" id="{82B168C7-3D26-246F-6EB9-73D127ED18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9323199"/>
              </p:ext>
            </p:extLst>
          </p:nvPr>
        </p:nvGraphicFramePr>
        <p:xfrm>
          <a:off x="-7620" y="385455"/>
          <a:ext cx="941560" cy="556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15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haroni" panose="02010803020104030203" pitchFamily="2" charset="-79"/>
                        </a:rPr>
                        <a:t>INDEX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uLnTx/>
                          <a:uFillTx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Aharoni" panose="02010803020104030203" pitchFamily="2" charset="-79"/>
                        </a:rPr>
                        <a:t>▤ 목차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uLnTx/>
                        <a:uFillTx/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uLnTx/>
                          <a:uFillTx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haroni" panose="02010803020104030203" pitchFamily="2" charset="-79"/>
                        </a:rPr>
                        <a:t>▤ 서론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uLnTx/>
                        <a:uFillTx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uLnTx/>
                          <a:uFillTx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haroni" panose="02010803020104030203" pitchFamily="2" charset="-79"/>
                        </a:rPr>
                        <a:t>▤ 시나리오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uLnTx/>
                        <a:uFillTx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uLnTx/>
                          <a:uFillTx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haroni" panose="02010803020104030203" pitchFamily="2" charset="-79"/>
                        </a:rPr>
                        <a:t>▤ 시스템 구성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uLnTx/>
                        <a:uFillTx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uLnTx/>
                          <a:uFillTx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haroni" panose="02010803020104030203" pitchFamily="2" charset="-79"/>
                        </a:rPr>
                        <a:t>▤ 리소스 모니터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uLnTx/>
                        <a:uFillTx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97845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haroni" panose="02010803020104030203" pitchFamily="2" charset="-79"/>
                        </a:rPr>
                        <a:t>▤ 시스템 동작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uLnTx/>
                          <a:uFillTx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haroni" panose="02010803020104030203" pitchFamily="2" charset="-79"/>
                        </a:rPr>
                        <a:t>▤ 시연 영상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uLnTx/>
                        <a:uFillTx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uLnTx/>
                          <a:uFillTx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haroni" panose="02010803020104030203" pitchFamily="2" charset="-79"/>
                        </a:rPr>
                        <a:t>▤ 조원 역할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uLnTx/>
                        <a:uFillTx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uLnTx/>
                          <a:uFillTx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haroni" panose="02010803020104030203" pitchFamily="2" charset="-79"/>
                        </a:rPr>
                        <a:t>▤ 타임라인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uLnTx/>
                        <a:uFillTx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uLnTx/>
                          <a:uFillTx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haroni" panose="02010803020104030203" pitchFamily="2" charset="-79"/>
                        </a:rPr>
                        <a:t>▤ 구매내역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uLnTx/>
                        <a:uFillTx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29683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uLnTx/>
                        <a:uFillTx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82973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uLnTx/>
                        <a:uFillTx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18085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uLnTx/>
                        <a:uFillTx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467642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uLnTx/>
                        <a:uFillTx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33595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209950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정육면체 111">
            <a:extLst>
              <a:ext uri="{FF2B5EF4-FFF2-40B4-BE49-F238E27FC236}">
                <a16:creationId xmlns:a16="http://schemas.microsoft.com/office/drawing/2014/main" id="{B73461CC-320E-13D9-7010-F274EBF899ED}"/>
              </a:ext>
            </a:extLst>
          </p:cNvPr>
          <p:cNvSpPr/>
          <p:nvPr/>
        </p:nvSpPr>
        <p:spPr>
          <a:xfrm>
            <a:off x="6581567" y="2103731"/>
            <a:ext cx="1210446" cy="1869226"/>
          </a:xfrm>
          <a:prstGeom prst="cube">
            <a:avLst>
              <a:gd name="adj" fmla="val 14977"/>
            </a:avLst>
          </a:prstGeom>
          <a:solidFill>
            <a:schemeClr val="bg1">
              <a:lumMod val="95000"/>
            </a:schemeClr>
          </a:solidFill>
          <a:ln w="15875">
            <a:solidFill>
              <a:schemeClr val="tx1">
                <a:lumMod val="75000"/>
                <a:lumOff val="2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3" name="그림 112" descr="텍스트, 전자기기이(가) 표시된 사진&#10;&#10;자동 생성된 설명">
            <a:extLst>
              <a:ext uri="{FF2B5EF4-FFF2-40B4-BE49-F238E27FC236}">
                <a16:creationId xmlns:a16="http://schemas.microsoft.com/office/drawing/2014/main" id="{B7091902-F1F1-E63A-4177-8BF7852F90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4222" y="3166432"/>
            <a:ext cx="632386" cy="632386"/>
          </a:xfrm>
          <a:prstGeom prst="rect">
            <a:avLst/>
          </a:prstGeom>
          <a:effectLst>
            <a:outerShdw blurRad="63500" sx="102000" sy="102000" algn="ctr" rotWithShape="0">
              <a:prstClr val="black"/>
            </a:outerShdw>
          </a:effectLst>
        </p:spPr>
      </p:pic>
      <p:pic>
        <p:nvPicPr>
          <p:cNvPr id="114" name="그림 113">
            <a:extLst>
              <a:ext uri="{FF2B5EF4-FFF2-40B4-BE49-F238E27FC236}">
                <a16:creationId xmlns:a16="http://schemas.microsoft.com/office/drawing/2014/main" id="{2122CFD5-7CA5-5E21-04AD-260AFBF80C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250" b="95508" l="9961" r="89844">
                        <a14:foregroundMark x1="76367" y1="10352" x2="86328" y2="6250"/>
                        <a14:foregroundMark x1="20703" y1="91211" x2="26172" y2="95508"/>
                        <a14:backgroundMark x1="18555" y1="24219" x2="29492" y2="19531"/>
                        <a14:backgroundMark x1="15234" y1="28516" x2="39648" y2="11719"/>
                        <a14:backgroundMark x1="40625" y1="11914" x2="29102" y2="20898"/>
                        <a14:backgroundMark x1="42773" y1="13086" x2="21094" y2="26172"/>
                        <a14:backgroundMark x1="34570" y1="18359" x2="19141" y2="29297"/>
                        <a14:backgroundMark x1="20117" y1="23047" x2="11133" y2="47852"/>
                        <a14:backgroundMark x1="11133" y1="47852" x2="10352" y2="56250"/>
                        <a14:backgroundMark x1="20898" y1="34180" x2="35156" y2="25000"/>
                        <a14:backgroundMark x1="13281" y1="47852" x2="13086" y2="55859"/>
                        <a14:backgroundMark x1="12500" y1="55273" x2="13867" y2="60742"/>
                        <a14:backgroundMark x1="29688" y1="32813" x2="31641" y2="30859"/>
                        <a14:backgroundMark x1="32031" y1="30469" x2="28125" y2="32617"/>
                        <a14:backgroundMark x1="26758" y1="34375" x2="33203" y2="304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3349" y="2280858"/>
            <a:ext cx="1011489" cy="101148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isometricLeftDown"/>
            <a:lightRig rig="threePt" dir="t"/>
          </a:scene3d>
        </p:spPr>
      </p:pic>
      <p:sp>
        <p:nvSpPr>
          <p:cNvPr id="74" name="사각형: 둥근 모서리 73">
            <a:extLst>
              <a:ext uri="{FF2B5EF4-FFF2-40B4-BE49-F238E27FC236}">
                <a16:creationId xmlns:a16="http://schemas.microsoft.com/office/drawing/2014/main" id="{222446C9-4863-6532-E038-BBC6EF761E20}"/>
              </a:ext>
            </a:extLst>
          </p:cNvPr>
          <p:cNvSpPr/>
          <p:nvPr/>
        </p:nvSpPr>
        <p:spPr>
          <a:xfrm>
            <a:off x="2101482" y="4525680"/>
            <a:ext cx="1277839" cy="369332"/>
          </a:xfrm>
          <a:prstGeom prst="roundRect">
            <a:avLst>
              <a:gd name="adj" fmla="val 50000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충격감지</a:t>
            </a:r>
          </a:p>
        </p:txBody>
      </p: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25C26ADA-6E20-7774-5B1A-D5EDB714C1D4}"/>
              </a:ext>
            </a:extLst>
          </p:cNvPr>
          <p:cNvCxnSpPr>
            <a:cxnSpLocks/>
          </p:cNvCxnSpPr>
          <p:nvPr/>
        </p:nvCxnSpPr>
        <p:spPr>
          <a:xfrm>
            <a:off x="4025244" y="4723046"/>
            <a:ext cx="4039256" cy="0"/>
          </a:xfrm>
          <a:prstGeom prst="straightConnector1">
            <a:avLst/>
          </a:prstGeom>
          <a:ln w="762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정육면체 152">
            <a:extLst>
              <a:ext uri="{FF2B5EF4-FFF2-40B4-BE49-F238E27FC236}">
                <a16:creationId xmlns:a16="http://schemas.microsoft.com/office/drawing/2014/main" id="{4686C11A-B8B9-97BD-A6E2-DE9C897835AA}"/>
              </a:ext>
            </a:extLst>
          </p:cNvPr>
          <p:cNvSpPr/>
          <p:nvPr/>
        </p:nvSpPr>
        <p:spPr>
          <a:xfrm>
            <a:off x="7621020" y="2100701"/>
            <a:ext cx="2371476" cy="1869226"/>
          </a:xfrm>
          <a:prstGeom prst="cube">
            <a:avLst>
              <a:gd name="adj" fmla="val 9941"/>
            </a:avLst>
          </a:prstGeom>
          <a:solidFill>
            <a:schemeClr val="bg1">
              <a:lumMod val="95000"/>
            </a:schemeClr>
          </a:solidFill>
          <a:ln w="15875">
            <a:solidFill>
              <a:schemeClr val="tx1">
                <a:lumMod val="75000"/>
                <a:lumOff val="2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4" name="그룹 153">
            <a:extLst>
              <a:ext uri="{FF2B5EF4-FFF2-40B4-BE49-F238E27FC236}">
                <a16:creationId xmlns:a16="http://schemas.microsoft.com/office/drawing/2014/main" id="{138DF7C6-CAEC-D7F0-85D8-43784AE43D01}"/>
              </a:ext>
            </a:extLst>
          </p:cNvPr>
          <p:cNvGrpSpPr/>
          <p:nvPr/>
        </p:nvGrpSpPr>
        <p:grpSpPr>
          <a:xfrm>
            <a:off x="7870395" y="2605828"/>
            <a:ext cx="287075" cy="293249"/>
            <a:chOff x="9639392" y="3908504"/>
            <a:chExt cx="287075" cy="293249"/>
          </a:xfrm>
        </p:grpSpPr>
        <p:sp>
          <p:nvSpPr>
            <p:cNvPr id="155" name="순서도: 처리 154">
              <a:extLst>
                <a:ext uri="{FF2B5EF4-FFF2-40B4-BE49-F238E27FC236}">
                  <a16:creationId xmlns:a16="http://schemas.microsoft.com/office/drawing/2014/main" id="{001D28EB-A45B-12BC-FB3B-4F2107AA1751}"/>
                </a:ext>
              </a:extLst>
            </p:cNvPr>
            <p:cNvSpPr/>
            <p:nvPr/>
          </p:nvSpPr>
          <p:spPr>
            <a:xfrm>
              <a:off x="9639392" y="3908504"/>
              <a:ext cx="287075" cy="293249"/>
            </a:xfrm>
            <a:prstGeom prst="flowChartProcess">
              <a:avLst/>
            </a:prstGeom>
            <a:solidFill>
              <a:schemeClr val="bg1">
                <a:lumMod val="95000"/>
              </a:schemeClr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6" name="타원 155">
              <a:extLst>
                <a:ext uri="{FF2B5EF4-FFF2-40B4-BE49-F238E27FC236}">
                  <a16:creationId xmlns:a16="http://schemas.microsoft.com/office/drawing/2014/main" id="{602C241C-868C-E194-C76E-525F34B5D63D}"/>
                </a:ext>
              </a:extLst>
            </p:cNvPr>
            <p:cNvSpPr/>
            <p:nvPr/>
          </p:nvSpPr>
          <p:spPr>
            <a:xfrm>
              <a:off x="9666413" y="3940850"/>
              <a:ext cx="239136" cy="239136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effectLst>
              <a:outerShdw blurRad="165100" sx="102000" sy="102000" algn="ctr" rotWithShape="0">
                <a:srgbClr val="00B050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57" name="그룹 156">
            <a:extLst>
              <a:ext uri="{FF2B5EF4-FFF2-40B4-BE49-F238E27FC236}">
                <a16:creationId xmlns:a16="http://schemas.microsoft.com/office/drawing/2014/main" id="{D0871C13-4DB9-9EE9-49F5-439556671AFF}"/>
              </a:ext>
            </a:extLst>
          </p:cNvPr>
          <p:cNvGrpSpPr/>
          <p:nvPr/>
        </p:nvGrpSpPr>
        <p:grpSpPr>
          <a:xfrm>
            <a:off x="8672638" y="2599511"/>
            <a:ext cx="287075" cy="293249"/>
            <a:chOff x="9639392" y="3908504"/>
            <a:chExt cx="287075" cy="293249"/>
          </a:xfrm>
        </p:grpSpPr>
        <p:sp>
          <p:nvSpPr>
            <p:cNvPr id="158" name="순서도: 처리 157">
              <a:extLst>
                <a:ext uri="{FF2B5EF4-FFF2-40B4-BE49-F238E27FC236}">
                  <a16:creationId xmlns:a16="http://schemas.microsoft.com/office/drawing/2014/main" id="{8A623C41-ABA8-56BB-9478-18D4099E3BC0}"/>
                </a:ext>
              </a:extLst>
            </p:cNvPr>
            <p:cNvSpPr/>
            <p:nvPr/>
          </p:nvSpPr>
          <p:spPr>
            <a:xfrm>
              <a:off x="9639392" y="3908504"/>
              <a:ext cx="287075" cy="293249"/>
            </a:xfrm>
            <a:prstGeom prst="flowChartProcess">
              <a:avLst/>
            </a:prstGeom>
            <a:solidFill>
              <a:schemeClr val="bg1">
                <a:lumMod val="95000"/>
              </a:schemeClr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9" name="타원 158">
              <a:extLst>
                <a:ext uri="{FF2B5EF4-FFF2-40B4-BE49-F238E27FC236}">
                  <a16:creationId xmlns:a16="http://schemas.microsoft.com/office/drawing/2014/main" id="{D92E06FB-B0F0-F151-6F0E-1640EE6A071A}"/>
                </a:ext>
              </a:extLst>
            </p:cNvPr>
            <p:cNvSpPr/>
            <p:nvPr/>
          </p:nvSpPr>
          <p:spPr>
            <a:xfrm>
              <a:off x="9666413" y="3940850"/>
              <a:ext cx="239136" cy="239136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effectLst>
              <a:outerShdw blurRad="165100" sx="102000" sy="102000" algn="ctr" rotWithShape="0">
                <a:srgbClr val="00B050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0" name="사각형: 둥근 모서리 159">
            <a:extLst>
              <a:ext uri="{FF2B5EF4-FFF2-40B4-BE49-F238E27FC236}">
                <a16:creationId xmlns:a16="http://schemas.microsoft.com/office/drawing/2014/main" id="{968655F6-8E75-719D-F7E1-441983D32426}"/>
              </a:ext>
            </a:extLst>
          </p:cNvPr>
          <p:cNvSpPr/>
          <p:nvPr/>
        </p:nvSpPr>
        <p:spPr>
          <a:xfrm>
            <a:off x="9108697" y="3455679"/>
            <a:ext cx="1182740" cy="312279"/>
          </a:xfrm>
          <a:prstGeom prst="roundRect">
            <a:avLst>
              <a:gd name="adj" fmla="val 0"/>
            </a:avLst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피에조</a:t>
            </a:r>
            <a:r>
              <a:rPr lang="ko-KR" altLang="en-US" sz="14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1400" dirty="0" err="1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부저</a:t>
            </a:r>
            <a:endParaRPr lang="ko-KR" altLang="en-US" sz="1400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161" name="그룹 160">
            <a:extLst>
              <a:ext uri="{FF2B5EF4-FFF2-40B4-BE49-F238E27FC236}">
                <a16:creationId xmlns:a16="http://schemas.microsoft.com/office/drawing/2014/main" id="{ACDEE6DF-F9D4-8835-050B-1553CD686E42}"/>
              </a:ext>
            </a:extLst>
          </p:cNvPr>
          <p:cNvGrpSpPr/>
          <p:nvPr/>
        </p:nvGrpSpPr>
        <p:grpSpPr>
          <a:xfrm>
            <a:off x="7863811" y="3446805"/>
            <a:ext cx="287075" cy="293249"/>
            <a:chOff x="9639392" y="3908504"/>
            <a:chExt cx="287075" cy="293249"/>
          </a:xfrm>
        </p:grpSpPr>
        <p:sp>
          <p:nvSpPr>
            <p:cNvPr id="162" name="순서도: 처리 161">
              <a:extLst>
                <a:ext uri="{FF2B5EF4-FFF2-40B4-BE49-F238E27FC236}">
                  <a16:creationId xmlns:a16="http://schemas.microsoft.com/office/drawing/2014/main" id="{FE685B97-6A61-C057-8993-02B3FBD1C093}"/>
                </a:ext>
              </a:extLst>
            </p:cNvPr>
            <p:cNvSpPr/>
            <p:nvPr/>
          </p:nvSpPr>
          <p:spPr>
            <a:xfrm>
              <a:off x="9639392" y="3908504"/>
              <a:ext cx="287075" cy="293249"/>
            </a:xfrm>
            <a:prstGeom prst="flowChartProcess">
              <a:avLst/>
            </a:prstGeom>
            <a:solidFill>
              <a:schemeClr val="bg1">
                <a:lumMod val="95000"/>
              </a:schemeClr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3" name="타원 162">
              <a:extLst>
                <a:ext uri="{FF2B5EF4-FFF2-40B4-BE49-F238E27FC236}">
                  <a16:creationId xmlns:a16="http://schemas.microsoft.com/office/drawing/2014/main" id="{F683F70A-EC94-3CED-F7EE-6C0626A8DBA0}"/>
                </a:ext>
              </a:extLst>
            </p:cNvPr>
            <p:cNvSpPr/>
            <p:nvPr/>
          </p:nvSpPr>
          <p:spPr>
            <a:xfrm>
              <a:off x="9666413" y="3940850"/>
              <a:ext cx="239136" cy="239136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effectLst>
              <a:outerShdw blurRad="165100" sx="102000" sy="102000" algn="ctr" rotWithShape="0">
                <a:srgbClr val="00B050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64" name="그룹 163">
            <a:extLst>
              <a:ext uri="{FF2B5EF4-FFF2-40B4-BE49-F238E27FC236}">
                <a16:creationId xmlns:a16="http://schemas.microsoft.com/office/drawing/2014/main" id="{BA4B1FB5-B6CA-609F-D155-010320D5B23C}"/>
              </a:ext>
            </a:extLst>
          </p:cNvPr>
          <p:cNvGrpSpPr/>
          <p:nvPr/>
        </p:nvGrpSpPr>
        <p:grpSpPr>
          <a:xfrm>
            <a:off x="8670076" y="3457974"/>
            <a:ext cx="287075" cy="293249"/>
            <a:chOff x="9639392" y="3908504"/>
            <a:chExt cx="287075" cy="293249"/>
          </a:xfrm>
        </p:grpSpPr>
        <p:sp>
          <p:nvSpPr>
            <p:cNvPr id="165" name="순서도: 처리 164">
              <a:extLst>
                <a:ext uri="{FF2B5EF4-FFF2-40B4-BE49-F238E27FC236}">
                  <a16:creationId xmlns:a16="http://schemas.microsoft.com/office/drawing/2014/main" id="{A1CE2D43-6381-570D-CE65-E701AA2B03F0}"/>
                </a:ext>
              </a:extLst>
            </p:cNvPr>
            <p:cNvSpPr/>
            <p:nvPr/>
          </p:nvSpPr>
          <p:spPr>
            <a:xfrm>
              <a:off x="9639392" y="3908504"/>
              <a:ext cx="287075" cy="293249"/>
            </a:xfrm>
            <a:prstGeom prst="flowChartProcess">
              <a:avLst/>
            </a:prstGeom>
            <a:solidFill>
              <a:schemeClr val="bg1">
                <a:lumMod val="95000"/>
              </a:schemeClr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6" name="타원 165">
              <a:extLst>
                <a:ext uri="{FF2B5EF4-FFF2-40B4-BE49-F238E27FC236}">
                  <a16:creationId xmlns:a16="http://schemas.microsoft.com/office/drawing/2014/main" id="{5C1337ED-CC96-E6A5-8710-EA5F8625DA85}"/>
                </a:ext>
              </a:extLst>
            </p:cNvPr>
            <p:cNvSpPr/>
            <p:nvPr/>
          </p:nvSpPr>
          <p:spPr>
            <a:xfrm>
              <a:off x="9666413" y="3940850"/>
              <a:ext cx="239136" cy="239136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effectLst>
              <a:outerShdw blurRad="165100" sx="102000" sy="102000" algn="ctr" rotWithShape="0">
                <a:srgbClr val="00B050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7" name="사각형: 둥근 모서리 166">
            <a:extLst>
              <a:ext uri="{FF2B5EF4-FFF2-40B4-BE49-F238E27FC236}">
                <a16:creationId xmlns:a16="http://schemas.microsoft.com/office/drawing/2014/main" id="{7DC68EFF-DCA6-EA59-F042-8067779DB665}"/>
              </a:ext>
            </a:extLst>
          </p:cNvPr>
          <p:cNvSpPr/>
          <p:nvPr/>
        </p:nvSpPr>
        <p:spPr>
          <a:xfrm>
            <a:off x="7322079" y="1859180"/>
            <a:ext cx="1383703" cy="369332"/>
          </a:xfrm>
          <a:prstGeom prst="roundRect">
            <a:avLst>
              <a:gd name="adj" fmla="val 50000"/>
            </a:avLst>
          </a:prstGeom>
          <a:solidFill>
            <a:schemeClr val="tx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택배함 외부</a:t>
            </a:r>
          </a:p>
        </p:txBody>
      </p:sp>
      <p:grpSp>
        <p:nvGrpSpPr>
          <p:cNvPr id="168" name="그룹 167">
            <a:extLst>
              <a:ext uri="{FF2B5EF4-FFF2-40B4-BE49-F238E27FC236}">
                <a16:creationId xmlns:a16="http://schemas.microsoft.com/office/drawing/2014/main" id="{4D1E5E15-B071-3CB7-44F5-2770940D8144}"/>
              </a:ext>
            </a:extLst>
          </p:cNvPr>
          <p:cNvGrpSpPr/>
          <p:nvPr/>
        </p:nvGrpSpPr>
        <p:grpSpPr>
          <a:xfrm>
            <a:off x="5260721" y="2397693"/>
            <a:ext cx="711104" cy="763929"/>
            <a:chOff x="684718" y="1146750"/>
            <a:chExt cx="876750" cy="941880"/>
          </a:xfrm>
        </p:grpSpPr>
        <p:pic>
          <p:nvPicPr>
            <p:cNvPr id="169" name="그림 168">
              <a:extLst>
                <a:ext uri="{FF2B5EF4-FFF2-40B4-BE49-F238E27FC236}">
                  <a16:creationId xmlns:a16="http://schemas.microsoft.com/office/drawing/2014/main" id="{3997A9F6-6AD8-8319-7491-351EE15AB48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4718" y="1336460"/>
              <a:ext cx="752170" cy="75217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70" name="그림 169">
              <a:extLst>
                <a:ext uri="{FF2B5EF4-FFF2-40B4-BE49-F238E27FC236}">
                  <a16:creationId xmlns:a16="http://schemas.microsoft.com/office/drawing/2014/main" id="{3F9AA15B-D064-1C15-85FC-99663B64446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3821" y="1146750"/>
              <a:ext cx="397647" cy="397647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171" name="사각형: 둥근 모서리 170">
            <a:extLst>
              <a:ext uri="{FF2B5EF4-FFF2-40B4-BE49-F238E27FC236}">
                <a16:creationId xmlns:a16="http://schemas.microsoft.com/office/drawing/2014/main" id="{6FADB782-E3CC-0A60-A839-C3844A4E2CD9}"/>
              </a:ext>
            </a:extLst>
          </p:cNvPr>
          <p:cNvSpPr/>
          <p:nvPr/>
        </p:nvSpPr>
        <p:spPr>
          <a:xfrm>
            <a:off x="5103585" y="3277402"/>
            <a:ext cx="935533" cy="322516"/>
          </a:xfrm>
          <a:prstGeom prst="roundRect">
            <a:avLst>
              <a:gd name="adj" fmla="val 50000"/>
            </a:avLst>
          </a:prstGeom>
          <a:solidFill>
            <a:schemeClr val="tx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외부 </a:t>
            </a:r>
            <a:r>
              <a:rPr lang="en-US" altLang="ko-KR" sz="1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RPi</a:t>
            </a:r>
            <a:endParaRPr lang="ko-KR" altLang="en-US" sz="14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75" name="사각형: 둥근 모서리 174">
            <a:extLst>
              <a:ext uri="{FF2B5EF4-FFF2-40B4-BE49-F238E27FC236}">
                <a16:creationId xmlns:a16="http://schemas.microsoft.com/office/drawing/2014/main" id="{A83C3991-FE24-B913-8D9D-6D58E6379E3E}"/>
              </a:ext>
            </a:extLst>
          </p:cNvPr>
          <p:cNvSpPr/>
          <p:nvPr/>
        </p:nvSpPr>
        <p:spPr>
          <a:xfrm>
            <a:off x="8605969" y="4528360"/>
            <a:ext cx="1277839" cy="369332"/>
          </a:xfrm>
          <a:prstGeom prst="roundRect">
            <a:avLst>
              <a:gd name="adj" fmla="val 50000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부저</a:t>
            </a:r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ON</a:t>
            </a:r>
            <a:endParaRPr lang="ko-KR" altLang="en-US" sz="16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2101BAD0-D61E-C194-60F6-B2ED29EB1908}"/>
              </a:ext>
            </a:extLst>
          </p:cNvPr>
          <p:cNvGrpSpPr/>
          <p:nvPr/>
        </p:nvGrpSpPr>
        <p:grpSpPr>
          <a:xfrm>
            <a:off x="1643200" y="2787056"/>
            <a:ext cx="1481709" cy="1481709"/>
            <a:chOff x="5352233" y="5254722"/>
            <a:chExt cx="1007499" cy="1007499"/>
          </a:xfrm>
        </p:grpSpPr>
        <p:sp>
          <p:nvSpPr>
            <p:cNvPr id="76" name="정육면체 75">
              <a:extLst>
                <a:ext uri="{FF2B5EF4-FFF2-40B4-BE49-F238E27FC236}">
                  <a16:creationId xmlns:a16="http://schemas.microsoft.com/office/drawing/2014/main" id="{6A331D8A-903F-12FE-F88D-8548633B337C}"/>
                </a:ext>
              </a:extLst>
            </p:cNvPr>
            <p:cNvSpPr/>
            <p:nvPr/>
          </p:nvSpPr>
          <p:spPr>
            <a:xfrm>
              <a:off x="5352233" y="5254722"/>
              <a:ext cx="1007499" cy="1007499"/>
            </a:xfrm>
            <a:prstGeom prst="cube">
              <a:avLst/>
            </a:prstGeom>
            <a:solidFill>
              <a:schemeClr val="bg1">
                <a:lumMod val="95000"/>
              </a:schemeClr>
            </a:solidFill>
            <a:ln w="15875">
              <a:solidFill>
                <a:schemeClr val="tx1">
                  <a:lumMod val="75000"/>
                  <a:lumOff val="2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0BC5C386-EB38-2425-05E3-04B28D54132B}"/>
                </a:ext>
              </a:extLst>
            </p:cNvPr>
            <p:cNvSpPr/>
            <p:nvPr/>
          </p:nvSpPr>
          <p:spPr>
            <a:xfrm>
              <a:off x="5445126" y="5769007"/>
              <a:ext cx="67255" cy="23004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  <a:effectLst>
              <a:outerShdw blurRad="12700" sx="102000" sy="102000" algn="c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6C6829E8-F97C-1F0A-D229-83B976D23A77}"/>
              </a:ext>
            </a:extLst>
          </p:cNvPr>
          <p:cNvGrpSpPr/>
          <p:nvPr/>
        </p:nvGrpSpPr>
        <p:grpSpPr>
          <a:xfrm>
            <a:off x="2805106" y="2783660"/>
            <a:ext cx="1481709" cy="1481709"/>
            <a:chOff x="5352233" y="5254722"/>
            <a:chExt cx="1007499" cy="1007499"/>
          </a:xfrm>
        </p:grpSpPr>
        <p:sp>
          <p:nvSpPr>
            <p:cNvPr id="79" name="정육면체 78">
              <a:extLst>
                <a:ext uri="{FF2B5EF4-FFF2-40B4-BE49-F238E27FC236}">
                  <a16:creationId xmlns:a16="http://schemas.microsoft.com/office/drawing/2014/main" id="{CD6BFA86-98CC-9838-4400-263C763C8EA7}"/>
                </a:ext>
              </a:extLst>
            </p:cNvPr>
            <p:cNvSpPr/>
            <p:nvPr/>
          </p:nvSpPr>
          <p:spPr>
            <a:xfrm>
              <a:off x="5352233" y="5254722"/>
              <a:ext cx="1007499" cy="1007499"/>
            </a:xfrm>
            <a:prstGeom prst="cube">
              <a:avLst/>
            </a:prstGeom>
            <a:solidFill>
              <a:schemeClr val="bg1">
                <a:lumMod val="95000"/>
              </a:schemeClr>
            </a:solidFill>
            <a:ln w="15875">
              <a:solidFill>
                <a:schemeClr val="tx1">
                  <a:lumMod val="75000"/>
                  <a:lumOff val="2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88993031-61BC-4720-A8AA-2104C2D13ECA}"/>
                </a:ext>
              </a:extLst>
            </p:cNvPr>
            <p:cNvSpPr/>
            <p:nvPr/>
          </p:nvSpPr>
          <p:spPr>
            <a:xfrm>
              <a:off x="5445126" y="5769007"/>
              <a:ext cx="67255" cy="23004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  <a:effectLst>
              <a:outerShdw blurRad="12700" sx="102000" sy="102000" algn="c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F914697B-6985-FF64-A915-C32379A11D1A}"/>
              </a:ext>
            </a:extLst>
          </p:cNvPr>
          <p:cNvGrpSpPr/>
          <p:nvPr/>
        </p:nvGrpSpPr>
        <p:grpSpPr>
          <a:xfrm>
            <a:off x="1653659" y="1634137"/>
            <a:ext cx="1481709" cy="1481709"/>
            <a:chOff x="5352233" y="5254722"/>
            <a:chExt cx="1007499" cy="1007499"/>
          </a:xfrm>
        </p:grpSpPr>
        <p:sp>
          <p:nvSpPr>
            <p:cNvPr id="83" name="정육면체 82">
              <a:extLst>
                <a:ext uri="{FF2B5EF4-FFF2-40B4-BE49-F238E27FC236}">
                  <a16:creationId xmlns:a16="http://schemas.microsoft.com/office/drawing/2014/main" id="{8C6CA6E1-3172-1637-4000-F82973131097}"/>
                </a:ext>
              </a:extLst>
            </p:cNvPr>
            <p:cNvSpPr/>
            <p:nvPr/>
          </p:nvSpPr>
          <p:spPr>
            <a:xfrm>
              <a:off x="5352233" y="5254722"/>
              <a:ext cx="1007499" cy="1007499"/>
            </a:xfrm>
            <a:prstGeom prst="cube">
              <a:avLst/>
            </a:prstGeom>
            <a:solidFill>
              <a:schemeClr val="bg1">
                <a:lumMod val="95000"/>
              </a:schemeClr>
            </a:solidFill>
            <a:ln w="15875">
              <a:solidFill>
                <a:schemeClr val="tx1">
                  <a:lumMod val="75000"/>
                  <a:lumOff val="2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611DEB74-0652-143F-2F1F-095F33321A24}"/>
                </a:ext>
              </a:extLst>
            </p:cNvPr>
            <p:cNvSpPr/>
            <p:nvPr/>
          </p:nvSpPr>
          <p:spPr>
            <a:xfrm>
              <a:off x="5445126" y="5769007"/>
              <a:ext cx="67255" cy="23004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  <a:effectLst>
              <a:outerShdw blurRad="12700" sx="102000" sy="102000" algn="c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B100B022-2E1A-AE4F-8F3B-27E871C3BCFC}"/>
              </a:ext>
            </a:extLst>
          </p:cNvPr>
          <p:cNvGrpSpPr/>
          <p:nvPr/>
        </p:nvGrpSpPr>
        <p:grpSpPr>
          <a:xfrm>
            <a:off x="2824926" y="1625143"/>
            <a:ext cx="1481709" cy="1481709"/>
            <a:chOff x="5352233" y="5254722"/>
            <a:chExt cx="1007499" cy="1007499"/>
          </a:xfrm>
        </p:grpSpPr>
        <p:sp>
          <p:nvSpPr>
            <p:cNvPr id="88" name="정육면체 87">
              <a:extLst>
                <a:ext uri="{FF2B5EF4-FFF2-40B4-BE49-F238E27FC236}">
                  <a16:creationId xmlns:a16="http://schemas.microsoft.com/office/drawing/2014/main" id="{84944CF5-0059-AC69-209F-798E6D3C5F31}"/>
                </a:ext>
              </a:extLst>
            </p:cNvPr>
            <p:cNvSpPr/>
            <p:nvPr/>
          </p:nvSpPr>
          <p:spPr>
            <a:xfrm>
              <a:off x="5352233" y="5254722"/>
              <a:ext cx="1007499" cy="1007499"/>
            </a:xfrm>
            <a:prstGeom prst="cube">
              <a:avLst/>
            </a:prstGeom>
            <a:solidFill>
              <a:schemeClr val="bg1">
                <a:lumMod val="95000"/>
              </a:schemeClr>
            </a:solidFill>
            <a:ln w="15875">
              <a:solidFill>
                <a:schemeClr val="tx1">
                  <a:lumMod val="75000"/>
                  <a:lumOff val="2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B6B51F7F-C105-1553-BF3D-BF1F31F0221F}"/>
                </a:ext>
              </a:extLst>
            </p:cNvPr>
            <p:cNvSpPr/>
            <p:nvPr/>
          </p:nvSpPr>
          <p:spPr>
            <a:xfrm>
              <a:off x="5445126" y="5769007"/>
              <a:ext cx="67255" cy="23004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  <a:effectLst>
              <a:outerShdw blurRad="12700" sx="102000" sy="102000" algn="c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" name="그림 2" descr="전자기기, 어두운, 철물이(가) 표시된 사진&#10;&#10;자동 생성된 설명">
            <a:extLst>
              <a:ext uri="{FF2B5EF4-FFF2-40B4-BE49-F238E27FC236}">
                <a16:creationId xmlns:a16="http://schemas.microsoft.com/office/drawing/2014/main" id="{B05BD6D5-D59B-8C07-6E67-32A346FA73E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1471" y="2698059"/>
            <a:ext cx="762337" cy="76233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96" name="사각형: 둥근 모서리 95">
            <a:extLst>
              <a:ext uri="{FF2B5EF4-FFF2-40B4-BE49-F238E27FC236}">
                <a16:creationId xmlns:a16="http://schemas.microsoft.com/office/drawing/2014/main" id="{842442D6-7210-A409-CD1D-EB46174868DD}"/>
              </a:ext>
            </a:extLst>
          </p:cNvPr>
          <p:cNvSpPr/>
          <p:nvPr/>
        </p:nvSpPr>
        <p:spPr>
          <a:xfrm>
            <a:off x="3379321" y="3280223"/>
            <a:ext cx="1182740" cy="312279"/>
          </a:xfrm>
          <a:prstGeom prst="roundRect">
            <a:avLst>
              <a:gd name="adj" fmla="val 0"/>
            </a:avLst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진동센서모듈</a:t>
            </a:r>
            <a:endParaRPr lang="ko-KR" altLang="en-US" sz="1400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A4A076BC-0752-3A61-C5E7-56A3BAA264E3}"/>
              </a:ext>
            </a:extLst>
          </p:cNvPr>
          <p:cNvCxnSpPr>
            <a:cxnSpLocks/>
          </p:cNvCxnSpPr>
          <p:nvPr/>
        </p:nvCxnSpPr>
        <p:spPr>
          <a:xfrm>
            <a:off x="5870695" y="2786603"/>
            <a:ext cx="700118" cy="0"/>
          </a:xfrm>
          <a:prstGeom prst="straightConnector1">
            <a:avLst/>
          </a:prstGeom>
          <a:ln w="1905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FCAE2E8B-47FD-560F-36B4-EED0D03E1701}"/>
              </a:ext>
            </a:extLst>
          </p:cNvPr>
          <p:cNvCxnSpPr>
            <a:cxnSpLocks/>
          </p:cNvCxnSpPr>
          <p:nvPr/>
        </p:nvCxnSpPr>
        <p:spPr>
          <a:xfrm>
            <a:off x="5870695" y="2841249"/>
            <a:ext cx="700118" cy="0"/>
          </a:xfrm>
          <a:prstGeom prst="straightConnector1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0908CA47-F509-5EAE-03F4-95B89634FC18}"/>
              </a:ext>
            </a:extLst>
          </p:cNvPr>
          <p:cNvCxnSpPr>
            <a:cxnSpLocks/>
          </p:cNvCxnSpPr>
          <p:nvPr/>
        </p:nvCxnSpPr>
        <p:spPr>
          <a:xfrm>
            <a:off x="5870695" y="2898158"/>
            <a:ext cx="700118" cy="0"/>
          </a:xfrm>
          <a:prstGeom prst="straightConnector1">
            <a:avLst/>
          </a:prstGeom>
          <a:ln w="19050">
            <a:solidFill>
              <a:schemeClr val="accent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6" name="그림 105">
            <a:extLst>
              <a:ext uri="{FF2B5EF4-FFF2-40B4-BE49-F238E27FC236}">
                <a16:creationId xmlns:a16="http://schemas.microsoft.com/office/drawing/2014/main" id="{24B491CC-F706-BBD4-F1AA-F1B2FA147AD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4859" y="1117929"/>
            <a:ext cx="1087516" cy="108751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8" name="그림 107">
            <a:extLst>
              <a:ext uri="{FF2B5EF4-FFF2-40B4-BE49-F238E27FC236}">
                <a16:creationId xmlns:a16="http://schemas.microsoft.com/office/drawing/2014/main" id="{D6F6DB55-3598-FA3F-0BDC-D16718E4D38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0491" y="1228565"/>
            <a:ext cx="1143616" cy="86354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09" name="사각형: 둥근 모서리 108">
            <a:extLst>
              <a:ext uri="{FF2B5EF4-FFF2-40B4-BE49-F238E27FC236}">
                <a16:creationId xmlns:a16="http://schemas.microsoft.com/office/drawing/2014/main" id="{441973E5-15C3-F3CE-0693-E9F5F7B791CD}"/>
              </a:ext>
            </a:extLst>
          </p:cNvPr>
          <p:cNvSpPr/>
          <p:nvPr/>
        </p:nvSpPr>
        <p:spPr>
          <a:xfrm>
            <a:off x="10629762" y="2296982"/>
            <a:ext cx="1109766" cy="369332"/>
          </a:xfrm>
          <a:prstGeom prst="roundRect">
            <a:avLst>
              <a:gd name="adj" fmla="val 50000"/>
            </a:avLst>
          </a:prstGeom>
          <a:solidFill>
            <a:schemeClr val="tx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서버</a:t>
            </a:r>
          </a:p>
        </p:txBody>
      </p:sp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E2D46DB1-3376-820B-ECC9-1563BF3DF5C5}"/>
              </a:ext>
            </a:extLst>
          </p:cNvPr>
          <p:cNvCxnSpPr>
            <a:cxnSpLocks/>
          </p:cNvCxnSpPr>
          <p:nvPr/>
        </p:nvCxnSpPr>
        <p:spPr>
          <a:xfrm>
            <a:off x="4542257" y="2771656"/>
            <a:ext cx="700118" cy="0"/>
          </a:xfrm>
          <a:prstGeom prst="straightConnector1">
            <a:avLst/>
          </a:prstGeom>
          <a:ln w="1905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A7051EA9-DC8F-454F-4DA6-AEA631830ABF}"/>
              </a:ext>
            </a:extLst>
          </p:cNvPr>
          <p:cNvCxnSpPr>
            <a:cxnSpLocks/>
          </p:cNvCxnSpPr>
          <p:nvPr/>
        </p:nvCxnSpPr>
        <p:spPr>
          <a:xfrm>
            <a:off x="4542257" y="2826302"/>
            <a:ext cx="700118" cy="0"/>
          </a:xfrm>
          <a:prstGeom prst="straightConnector1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65D3BA90-C65C-20D5-BE7A-4D66DAD5032D}"/>
              </a:ext>
            </a:extLst>
          </p:cNvPr>
          <p:cNvCxnSpPr>
            <a:cxnSpLocks/>
          </p:cNvCxnSpPr>
          <p:nvPr/>
        </p:nvCxnSpPr>
        <p:spPr>
          <a:xfrm>
            <a:off x="4542257" y="2883211"/>
            <a:ext cx="700118" cy="0"/>
          </a:xfrm>
          <a:prstGeom prst="straightConnector1">
            <a:avLst/>
          </a:prstGeom>
          <a:ln w="19050">
            <a:solidFill>
              <a:schemeClr val="accent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 descr="텍스트, 전자기기, 회로이(가) 표시된 사진&#10;&#10;자동 생성된 설명">
            <a:extLst>
              <a:ext uri="{FF2B5EF4-FFF2-40B4-BE49-F238E27FC236}">
                <a16:creationId xmlns:a16="http://schemas.microsoft.com/office/drawing/2014/main" id="{10395852-87F9-AF0C-118A-E483EA87B7F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8568" y="1992056"/>
            <a:ext cx="1524553" cy="137597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8" name="원호 7">
            <a:extLst>
              <a:ext uri="{FF2B5EF4-FFF2-40B4-BE49-F238E27FC236}">
                <a16:creationId xmlns:a16="http://schemas.microsoft.com/office/drawing/2014/main" id="{4B18A950-6FC8-B21D-7A42-A95E803CA150}"/>
              </a:ext>
            </a:extLst>
          </p:cNvPr>
          <p:cNvSpPr/>
          <p:nvPr/>
        </p:nvSpPr>
        <p:spPr>
          <a:xfrm>
            <a:off x="5290820" y="1287576"/>
            <a:ext cx="8542020" cy="3756660"/>
          </a:xfrm>
          <a:prstGeom prst="arc">
            <a:avLst>
              <a:gd name="adj1" fmla="val 11553373"/>
              <a:gd name="adj2" fmla="val 17205997"/>
            </a:avLst>
          </a:prstGeom>
          <a:ln w="190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D9971C1C-56D4-DAD3-8E7A-8D4ED2AEFABF}"/>
              </a:ext>
            </a:extLst>
          </p:cNvPr>
          <p:cNvSpPr txBox="1"/>
          <p:nvPr/>
        </p:nvSpPr>
        <p:spPr>
          <a:xfrm>
            <a:off x="6534758" y="985587"/>
            <a:ext cx="132489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C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POST</a:t>
            </a:r>
          </a:p>
          <a:p>
            <a:pPr algn="ctr"/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경보가 일어난 시간</a:t>
            </a:r>
          </a:p>
        </p:txBody>
      </p:sp>
      <p:sp>
        <p:nvSpPr>
          <p:cNvPr id="125" name="타원 124">
            <a:extLst>
              <a:ext uri="{FF2B5EF4-FFF2-40B4-BE49-F238E27FC236}">
                <a16:creationId xmlns:a16="http://schemas.microsoft.com/office/drawing/2014/main" id="{5C3012FD-D25D-C64E-96F6-9C624C9F8652}"/>
              </a:ext>
            </a:extLst>
          </p:cNvPr>
          <p:cNvSpPr/>
          <p:nvPr/>
        </p:nvSpPr>
        <p:spPr>
          <a:xfrm>
            <a:off x="9116559" y="2669961"/>
            <a:ext cx="781081" cy="781081"/>
          </a:xfrm>
          <a:prstGeom prst="ellipse">
            <a:avLst/>
          </a:prstGeom>
          <a:noFill/>
          <a:ln w="28575">
            <a:solidFill>
              <a:srgbClr val="C00000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948701"/>
                      <a:gd name="connsiteY0" fmla="*/ 474351 h 948701"/>
                      <a:gd name="connsiteX1" fmla="*/ 474351 w 948701"/>
                      <a:gd name="connsiteY1" fmla="*/ 0 h 948701"/>
                      <a:gd name="connsiteX2" fmla="*/ 948702 w 948701"/>
                      <a:gd name="connsiteY2" fmla="*/ 474351 h 948701"/>
                      <a:gd name="connsiteX3" fmla="*/ 474351 w 948701"/>
                      <a:gd name="connsiteY3" fmla="*/ 948702 h 948701"/>
                      <a:gd name="connsiteX4" fmla="*/ 0 w 948701"/>
                      <a:gd name="connsiteY4" fmla="*/ 474351 h 9487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8701" h="948701" extrusionOk="0">
                        <a:moveTo>
                          <a:pt x="0" y="474351"/>
                        </a:moveTo>
                        <a:cubicBezTo>
                          <a:pt x="-40801" y="187207"/>
                          <a:pt x="149679" y="23531"/>
                          <a:pt x="474351" y="0"/>
                        </a:cubicBezTo>
                        <a:cubicBezTo>
                          <a:pt x="761359" y="5270"/>
                          <a:pt x="873932" y="214751"/>
                          <a:pt x="948702" y="474351"/>
                        </a:cubicBezTo>
                        <a:cubicBezTo>
                          <a:pt x="930631" y="753976"/>
                          <a:pt x="729568" y="986067"/>
                          <a:pt x="474351" y="948702"/>
                        </a:cubicBezTo>
                        <a:cubicBezTo>
                          <a:pt x="143547" y="911045"/>
                          <a:pt x="15958" y="743953"/>
                          <a:pt x="0" y="474351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CFFB9173-E4DB-F62F-DC7C-036D51F88389}"/>
              </a:ext>
            </a:extLst>
          </p:cNvPr>
          <p:cNvSpPr txBox="1"/>
          <p:nvPr/>
        </p:nvSpPr>
        <p:spPr>
          <a:xfrm>
            <a:off x="1526124" y="5027579"/>
            <a:ext cx="242855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실시간 충격감지</a:t>
            </a:r>
            <a:endParaRPr lang="en-US" altLang="ko-KR" sz="1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택배함에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큰 진동이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감지되면 서버에게 알림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</a:p>
          <a:p>
            <a:pPr algn="ctr"/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</a:t>
            </a:r>
          </a:p>
          <a:p>
            <a:pPr algn="ctr"/>
            <a:r>
              <a:rPr lang="en-US" altLang="ko-KR" sz="14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isShock</a:t>
            </a: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()</a:t>
            </a:r>
          </a:p>
          <a:p>
            <a:pPr algn="ctr"/>
            <a:r>
              <a:rPr lang="en-US" altLang="ko-KR" sz="14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postShockTime</a:t>
            </a: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();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F18629F0-569D-E226-1773-8A010E9EAA36}"/>
              </a:ext>
            </a:extLst>
          </p:cNvPr>
          <p:cNvSpPr txBox="1"/>
          <p:nvPr/>
        </p:nvSpPr>
        <p:spPr>
          <a:xfrm>
            <a:off x="8030611" y="5086050"/>
            <a:ext cx="24285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충격이 감지되면 설정 시간동안</a:t>
            </a:r>
            <a:endParaRPr lang="en-US" altLang="ko-KR" sz="1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ko-KR" altLang="en-US" sz="14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피에조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4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부저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ON</a:t>
            </a:r>
          </a:p>
          <a:p>
            <a:pPr algn="ctr"/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</a:t>
            </a:r>
          </a:p>
          <a:p>
            <a:pPr algn="ctr"/>
            <a:r>
              <a:rPr lang="en-US" altLang="ko-KR" sz="14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piezoOn</a:t>
            </a: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();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A53C5BB1-4E38-1824-8DF6-F89F205D038D}"/>
              </a:ext>
            </a:extLst>
          </p:cNvPr>
          <p:cNvSpPr txBox="1"/>
          <p:nvPr/>
        </p:nvSpPr>
        <p:spPr>
          <a:xfrm>
            <a:off x="4768605" y="4365047"/>
            <a:ext cx="24285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err="1">
                <a:solidFill>
                  <a:srgbClr val="00B05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isShock</a:t>
            </a:r>
            <a:r>
              <a:rPr lang="en-US" altLang="ko-KR" sz="1400" dirty="0">
                <a:solidFill>
                  <a:srgbClr val="00B05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()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2493D98B-6140-6A15-DFA1-BA92A45D3136}"/>
              </a:ext>
            </a:extLst>
          </p:cNvPr>
          <p:cNvSpPr txBox="1"/>
          <p:nvPr/>
        </p:nvSpPr>
        <p:spPr>
          <a:xfrm>
            <a:off x="1273863" y="8394"/>
            <a:ext cx="15011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시스템 동작</a:t>
            </a:r>
          </a:p>
        </p:txBody>
      </p:sp>
      <p:graphicFrame>
        <p:nvGraphicFramePr>
          <p:cNvPr id="61" name="표 60">
            <a:extLst>
              <a:ext uri="{FF2B5EF4-FFF2-40B4-BE49-F238E27FC236}">
                <a16:creationId xmlns:a16="http://schemas.microsoft.com/office/drawing/2014/main" id="{6BAC3E8C-FA32-A125-D14D-3759349166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9323199"/>
              </p:ext>
            </p:extLst>
          </p:nvPr>
        </p:nvGraphicFramePr>
        <p:xfrm>
          <a:off x="-7620" y="385455"/>
          <a:ext cx="941560" cy="556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15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haroni" panose="02010803020104030203" pitchFamily="2" charset="-79"/>
                        </a:rPr>
                        <a:t>INDEX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uLnTx/>
                          <a:uFillTx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Aharoni" panose="02010803020104030203" pitchFamily="2" charset="-79"/>
                        </a:rPr>
                        <a:t>▤ 목차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uLnTx/>
                        <a:uFillTx/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uLnTx/>
                          <a:uFillTx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haroni" panose="02010803020104030203" pitchFamily="2" charset="-79"/>
                        </a:rPr>
                        <a:t>▤ 서론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uLnTx/>
                        <a:uFillTx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uLnTx/>
                          <a:uFillTx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haroni" panose="02010803020104030203" pitchFamily="2" charset="-79"/>
                        </a:rPr>
                        <a:t>▤ 시나리오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uLnTx/>
                        <a:uFillTx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uLnTx/>
                          <a:uFillTx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haroni" panose="02010803020104030203" pitchFamily="2" charset="-79"/>
                        </a:rPr>
                        <a:t>▤ 시스템 구성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uLnTx/>
                        <a:uFillTx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uLnTx/>
                          <a:uFillTx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haroni" panose="02010803020104030203" pitchFamily="2" charset="-79"/>
                        </a:rPr>
                        <a:t>▤ 리소스 모니터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uLnTx/>
                        <a:uFillTx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97845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haroni" panose="02010803020104030203" pitchFamily="2" charset="-79"/>
                        </a:rPr>
                        <a:t>▤ 시스템 동작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uLnTx/>
                          <a:uFillTx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haroni" panose="02010803020104030203" pitchFamily="2" charset="-79"/>
                        </a:rPr>
                        <a:t>▤ 시연 영상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uLnTx/>
                        <a:uFillTx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uLnTx/>
                          <a:uFillTx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haroni" panose="02010803020104030203" pitchFamily="2" charset="-79"/>
                        </a:rPr>
                        <a:t>▤ 조원 역할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uLnTx/>
                        <a:uFillTx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uLnTx/>
                          <a:uFillTx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haroni" panose="02010803020104030203" pitchFamily="2" charset="-79"/>
                        </a:rPr>
                        <a:t>▤ 타임라인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uLnTx/>
                        <a:uFillTx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uLnTx/>
                          <a:uFillTx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haroni" panose="02010803020104030203" pitchFamily="2" charset="-79"/>
                        </a:rPr>
                        <a:t>▤ 구매내역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uLnTx/>
                        <a:uFillTx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29683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uLnTx/>
                        <a:uFillTx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82973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uLnTx/>
                        <a:uFillTx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18085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uLnTx/>
                        <a:uFillTx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467642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uLnTx/>
                        <a:uFillTx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33595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272136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5조 스마트 택배함 시연">
            <a:hlinkClick r:id="" action="ppaction://media"/>
            <a:extLst>
              <a:ext uri="{FF2B5EF4-FFF2-40B4-BE49-F238E27FC236}">
                <a16:creationId xmlns:a16="http://schemas.microsoft.com/office/drawing/2014/main" id="{E843BAA6-996F-DF9F-7C0A-27DE14BC3D9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38350" y="988218"/>
            <a:ext cx="9182100" cy="516493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CEE6E2E-9B5E-28A2-3437-8A26E054FE02}"/>
              </a:ext>
            </a:extLst>
          </p:cNvPr>
          <p:cNvSpPr txBox="1"/>
          <p:nvPr/>
        </p:nvSpPr>
        <p:spPr>
          <a:xfrm>
            <a:off x="1273863" y="8394"/>
            <a:ext cx="15011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시연 영상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21E07599-EF26-ADBA-3451-4DAE14AA9D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1336813"/>
              </p:ext>
            </p:extLst>
          </p:nvPr>
        </p:nvGraphicFramePr>
        <p:xfrm>
          <a:off x="-7620" y="385455"/>
          <a:ext cx="941560" cy="556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15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haroni" panose="02010803020104030203" pitchFamily="2" charset="-79"/>
                        </a:rPr>
                        <a:t>INDEX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uLnTx/>
                          <a:uFillTx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Aharoni" panose="02010803020104030203" pitchFamily="2" charset="-79"/>
                        </a:rPr>
                        <a:t>▤ 목차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uLnTx/>
                        <a:uFillTx/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uLnTx/>
                          <a:uFillTx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haroni" panose="02010803020104030203" pitchFamily="2" charset="-79"/>
                        </a:rPr>
                        <a:t>▤ 서론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uLnTx/>
                        <a:uFillTx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uLnTx/>
                          <a:uFillTx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haroni" panose="02010803020104030203" pitchFamily="2" charset="-79"/>
                        </a:rPr>
                        <a:t>▤ 시나리오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uLnTx/>
                        <a:uFillTx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uLnTx/>
                          <a:uFillTx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haroni" panose="02010803020104030203" pitchFamily="2" charset="-79"/>
                        </a:rPr>
                        <a:t>▤ 시스템 구성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uLnTx/>
                        <a:uFillTx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uLnTx/>
                          <a:uFillTx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haroni" panose="02010803020104030203" pitchFamily="2" charset="-79"/>
                        </a:rPr>
                        <a:t>▤ 리소스 모니터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uLnTx/>
                        <a:uFillTx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97845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uLnTx/>
                          <a:uFillTx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haroni" panose="02010803020104030203" pitchFamily="2" charset="-79"/>
                        </a:rPr>
                        <a:t>▤ 시스템 동작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uLnTx/>
                        <a:uFillTx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haroni" panose="02010803020104030203" pitchFamily="2" charset="-79"/>
                        </a:rPr>
                        <a:t>▤ 시연 영상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uLnTx/>
                          <a:uFillTx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haroni" panose="02010803020104030203" pitchFamily="2" charset="-79"/>
                        </a:rPr>
                        <a:t>▤ 조원 역할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uLnTx/>
                        <a:uFillTx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uLnTx/>
                          <a:uFillTx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haroni" panose="02010803020104030203" pitchFamily="2" charset="-79"/>
                        </a:rPr>
                        <a:t>▤ 타임라인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uLnTx/>
                        <a:uFillTx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uLnTx/>
                          <a:uFillTx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haroni" panose="02010803020104030203" pitchFamily="2" charset="-79"/>
                        </a:rPr>
                        <a:t>▤ 구매내역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uLnTx/>
                        <a:uFillTx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29683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uLnTx/>
                        <a:uFillTx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82973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uLnTx/>
                        <a:uFillTx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18085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uLnTx/>
                        <a:uFillTx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467642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uLnTx/>
                        <a:uFillTx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33595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17034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621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39E4860B-3FB5-6CCD-75C5-01455D58D6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0532" y="1695314"/>
            <a:ext cx="10192495" cy="413160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21FC99C-211E-B586-E0F2-DD0A4A9AF3FD}"/>
              </a:ext>
            </a:extLst>
          </p:cNvPr>
          <p:cNvSpPr txBox="1"/>
          <p:nvPr/>
        </p:nvSpPr>
        <p:spPr>
          <a:xfrm>
            <a:off x="1273863" y="8394"/>
            <a:ext cx="15011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조원 역할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02331294-3BDD-98A5-5967-80D05C14C9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6068803"/>
              </p:ext>
            </p:extLst>
          </p:nvPr>
        </p:nvGraphicFramePr>
        <p:xfrm>
          <a:off x="-7620" y="385455"/>
          <a:ext cx="941560" cy="556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15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haroni" panose="02010803020104030203" pitchFamily="2" charset="-79"/>
                        </a:rPr>
                        <a:t>INDEX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uLnTx/>
                          <a:uFillTx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Aharoni" panose="02010803020104030203" pitchFamily="2" charset="-79"/>
                        </a:rPr>
                        <a:t>▤ 목차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uLnTx/>
                        <a:uFillTx/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uLnTx/>
                          <a:uFillTx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haroni" panose="02010803020104030203" pitchFamily="2" charset="-79"/>
                        </a:rPr>
                        <a:t>▤ 서론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uLnTx/>
                        <a:uFillTx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uLnTx/>
                          <a:uFillTx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haroni" panose="02010803020104030203" pitchFamily="2" charset="-79"/>
                        </a:rPr>
                        <a:t>▤ 시나리오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uLnTx/>
                        <a:uFillTx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uLnTx/>
                          <a:uFillTx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haroni" panose="02010803020104030203" pitchFamily="2" charset="-79"/>
                        </a:rPr>
                        <a:t>▤ 시스템 구성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uLnTx/>
                        <a:uFillTx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uLnTx/>
                          <a:uFillTx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haroni" panose="02010803020104030203" pitchFamily="2" charset="-79"/>
                        </a:rPr>
                        <a:t>▤ 리소스 모니터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uLnTx/>
                        <a:uFillTx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97845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uLnTx/>
                          <a:uFillTx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haroni" panose="02010803020104030203" pitchFamily="2" charset="-79"/>
                        </a:rPr>
                        <a:t>▤ 시스템 동작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uLnTx/>
                        <a:uFillTx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uLnTx/>
                          <a:uFillTx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haroni" panose="02010803020104030203" pitchFamily="2" charset="-79"/>
                        </a:rPr>
                        <a:t>▤ 시연 영상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uLnTx/>
                        <a:uFillTx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haroni" panose="02010803020104030203" pitchFamily="2" charset="-79"/>
                        </a:rPr>
                        <a:t>▤ 조원 역할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uLnTx/>
                          <a:uFillTx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haroni" panose="02010803020104030203" pitchFamily="2" charset="-79"/>
                        </a:rPr>
                        <a:t>▤ 타임라인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uLnTx/>
                        <a:uFillTx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uLnTx/>
                          <a:uFillTx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haroni" panose="02010803020104030203" pitchFamily="2" charset="-79"/>
                        </a:rPr>
                        <a:t>▤ 구매내역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uLnTx/>
                        <a:uFillTx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29683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uLnTx/>
                        <a:uFillTx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82973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uLnTx/>
                        <a:uFillTx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18085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uLnTx/>
                        <a:uFillTx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467642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uLnTx/>
                        <a:uFillTx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3359508"/>
                  </a:ext>
                </a:extLst>
              </a:tr>
            </a:tbl>
          </a:graphicData>
        </a:graphic>
      </p:graphicFrame>
      <p:sp>
        <p:nvSpPr>
          <p:cNvPr id="3" name="직사각형 2">
            <a:extLst>
              <a:ext uri="{FF2B5EF4-FFF2-40B4-BE49-F238E27FC236}">
                <a16:creationId xmlns:a16="http://schemas.microsoft.com/office/drawing/2014/main" id="{03649E50-2C11-5329-0D8B-87C3CB974F39}"/>
              </a:ext>
            </a:extLst>
          </p:cNvPr>
          <p:cNvSpPr/>
          <p:nvPr/>
        </p:nvSpPr>
        <p:spPr>
          <a:xfrm>
            <a:off x="2881640" y="2226747"/>
            <a:ext cx="676373" cy="24636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임재혁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BFD3F21-960C-86BC-A810-A56A508CD3A4}"/>
              </a:ext>
            </a:extLst>
          </p:cNvPr>
          <p:cNvSpPr/>
          <p:nvPr/>
        </p:nvSpPr>
        <p:spPr>
          <a:xfrm>
            <a:off x="5018414" y="2226342"/>
            <a:ext cx="676373" cy="24636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김도엽</a:t>
            </a:r>
            <a:endParaRPr lang="ko-KR" altLang="en-US" sz="1200" dirty="0">
              <a:solidFill>
                <a:schemeClr val="tx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8CA37B7-9625-7A51-476F-643851E97CAE}"/>
              </a:ext>
            </a:extLst>
          </p:cNvPr>
          <p:cNvSpPr/>
          <p:nvPr/>
        </p:nvSpPr>
        <p:spPr>
          <a:xfrm>
            <a:off x="7623608" y="2226342"/>
            <a:ext cx="676373" cy="24636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김보윤</a:t>
            </a:r>
            <a:endParaRPr lang="ko-KR" altLang="en-US" sz="1200" dirty="0">
              <a:solidFill>
                <a:schemeClr val="tx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38C71EB-ABA0-A91E-4076-3A20A19BF84D}"/>
              </a:ext>
            </a:extLst>
          </p:cNvPr>
          <p:cNvSpPr/>
          <p:nvPr/>
        </p:nvSpPr>
        <p:spPr>
          <a:xfrm>
            <a:off x="10238428" y="2226342"/>
            <a:ext cx="676373" cy="24636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조찬호</a:t>
            </a:r>
            <a:endParaRPr lang="ko-KR" altLang="en-US" sz="1200" dirty="0">
              <a:solidFill>
                <a:schemeClr val="tx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927135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E290FAF-3710-0EE5-8593-558A5D82F1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940" y="385454"/>
            <a:ext cx="11258060" cy="647254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CD4BE54-D594-E4FA-F139-C46C4EF15782}"/>
              </a:ext>
            </a:extLst>
          </p:cNvPr>
          <p:cNvSpPr txBox="1"/>
          <p:nvPr/>
        </p:nvSpPr>
        <p:spPr>
          <a:xfrm>
            <a:off x="1273863" y="8394"/>
            <a:ext cx="15011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타임라인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6CD05310-EC51-0FF3-EEA5-5B02DD620C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814123"/>
              </p:ext>
            </p:extLst>
          </p:nvPr>
        </p:nvGraphicFramePr>
        <p:xfrm>
          <a:off x="-7620" y="385455"/>
          <a:ext cx="941560" cy="556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15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haroni" panose="02010803020104030203" pitchFamily="2" charset="-79"/>
                        </a:rPr>
                        <a:t>INDEX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uLnTx/>
                          <a:uFillTx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Aharoni" panose="02010803020104030203" pitchFamily="2" charset="-79"/>
                        </a:rPr>
                        <a:t>▤ 목차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uLnTx/>
                        <a:uFillTx/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uLnTx/>
                          <a:uFillTx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haroni" panose="02010803020104030203" pitchFamily="2" charset="-79"/>
                        </a:rPr>
                        <a:t>▤ 서론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uLnTx/>
                        <a:uFillTx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uLnTx/>
                          <a:uFillTx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haroni" panose="02010803020104030203" pitchFamily="2" charset="-79"/>
                        </a:rPr>
                        <a:t>▤ 시나리오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uLnTx/>
                        <a:uFillTx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uLnTx/>
                          <a:uFillTx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haroni" panose="02010803020104030203" pitchFamily="2" charset="-79"/>
                        </a:rPr>
                        <a:t>▤ 시스템 구성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uLnTx/>
                        <a:uFillTx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uLnTx/>
                          <a:uFillTx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haroni" panose="02010803020104030203" pitchFamily="2" charset="-79"/>
                        </a:rPr>
                        <a:t>▤ 리소스 모니터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uLnTx/>
                        <a:uFillTx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97845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uLnTx/>
                          <a:uFillTx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haroni" panose="02010803020104030203" pitchFamily="2" charset="-79"/>
                        </a:rPr>
                        <a:t>▤ 시스템 동작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uLnTx/>
                        <a:uFillTx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uLnTx/>
                          <a:uFillTx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haroni" panose="02010803020104030203" pitchFamily="2" charset="-79"/>
                        </a:rPr>
                        <a:t>▤ 시연 영상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uLnTx/>
                        <a:uFillTx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uLnTx/>
                          <a:uFillTx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haroni" panose="02010803020104030203" pitchFamily="2" charset="-79"/>
                        </a:rPr>
                        <a:t>▤ 조원 역할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uLnTx/>
                        <a:uFillTx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haroni" panose="02010803020104030203" pitchFamily="2" charset="-79"/>
                        </a:rPr>
                        <a:t>▤ 타임라인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uLnTx/>
                          <a:uFillTx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haroni" panose="02010803020104030203" pitchFamily="2" charset="-79"/>
                        </a:rPr>
                        <a:t>▤ 구매내역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uLnTx/>
                        <a:uFillTx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29683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uLnTx/>
                        <a:uFillTx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82973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uLnTx/>
                        <a:uFillTx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18085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uLnTx/>
                        <a:uFillTx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467642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uLnTx/>
                        <a:uFillTx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33595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278653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319730E2-AA17-D84A-6CDD-A5984BCD5F9B}"/>
              </a:ext>
            </a:extLst>
          </p:cNvPr>
          <p:cNvSpPr txBox="1"/>
          <p:nvPr/>
        </p:nvSpPr>
        <p:spPr>
          <a:xfrm>
            <a:off x="1273863" y="8394"/>
            <a:ext cx="15011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구매내역</a:t>
            </a:r>
          </a:p>
        </p:txBody>
      </p:sp>
      <p:sp>
        <p:nvSpPr>
          <p:cNvPr id="3" name="사각형: 모서리가 접힌 도형 2">
            <a:extLst>
              <a:ext uri="{FF2B5EF4-FFF2-40B4-BE49-F238E27FC236}">
                <a16:creationId xmlns:a16="http://schemas.microsoft.com/office/drawing/2014/main" id="{81ADA83A-D68D-2DD3-041A-4D3E527EF7E9}"/>
              </a:ext>
            </a:extLst>
          </p:cNvPr>
          <p:cNvSpPr/>
          <p:nvPr/>
        </p:nvSpPr>
        <p:spPr>
          <a:xfrm>
            <a:off x="4548068" y="1085255"/>
            <a:ext cx="4330406" cy="5304830"/>
          </a:xfrm>
          <a:prstGeom prst="foldedCorner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0"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&lt;</a:t>
            </a:r>
            <a:r>
              <a:rPr lang="ko-KR" altLang="en-US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구입한 재료</a:t>
            </a:r>
            <a:r>
              <a:rPr lang="en-US" altLang="ko-KR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&gt;</a:t>
            </a:r>
          </a:p>
          <a:p>
            <a:pPr algn="ctr"/>
            <a:endParaRPr lang="en-US" altLang="ko-KR" dirty="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ko-KR" altLang="en-US" dirty="0" err="1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네오픽셀</a:t>
            </a:r>
            <a:r>
              <a:rPr lang="ko-KR" altLang="en-US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x3 : 5,340</a:t>
            </a:r>
            <a:r>
              <a:rPr lang="ko-KR" altLang="en-US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원</a:t>
            </a:r>
            <a:endParaRPr lang="en-US" altLang="ko-KR" dirty="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서브모터 </a:t>
            </a:r>
            <a:r>
              <a:rPr lang="en-US" altLang="ko-KR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x3 : 13,860</a:t>
            </a:r>
            <a:r>
              <a:rPr lang="ko-KR" altLang="en-US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원</a:t>
            </a:r>
            <a:endParaRPr lang="en-US" altLang="ko-KR" dirty="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마그네틱 스위치 </a:t>
            </a:r>
            <a:r>
              <a:rPr lang="en-US" altLang="ko-KR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x3 : 2,910</a:t>
            </a:r>
            <a:r>
              <a:rPr lang="ko-KR" altLang="en-US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원</a:t>
            </a:r>
            <a:endParaRPr lang="en-US" altLang="ko-KR" dirty="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카메라 리본 케이블 </a:t>
            </a:r>
            <a:r>
              <a:rPr lang="en-US" altLang="ko-KR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x4 : 7,920</a:t>
            </a:r>
            <a:r>
              <a:rPr lang="ko-KR" altLang="en-US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원</a:t>
            </a:r>
            <a:endParaRPr lang="en-US" altLang="ko-KR" dirty="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</a:t>
            </a:r>
          </a:p>
          <a:p>
            <a:pPr algn="ctr"/>
            <a:r>
              <a:rPr lang="ko-KR" altLang="en-US" dirty="0" err="1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피에조</a:t>
            </a:r>
            <a:r>
              <a:rPr lang="ko-KR" altLang="en-US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dirty="0" err="1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부저</a:t>
            </a:r>
            <a:r>
              <a:rPr lang="ko-KR" altLang="en-US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x1 : 1,100</a:t>
            </a:r>
            <a:r>
              <a:rPr lang="ko-KR" altLang="en-US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원</a:t>
            </a:r>
            <a:endParaRPr lang="en-US" altLang="ko-KR" dirty="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</a:t>
            </a:r>
          </a:p>
          <a:p>
            <a:pPr algn="ctr"/>
            <a:r>
              <a:rPr lang="ko-KR" altLang="en-US" dirty="0" err="1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진동센서모듈</a:t>
            </a:r>
            <a:r>
              <a:rPr lang="ko-KR" altLang="en-US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x1 : 3,300</a:t>
            </a:r>
            <a:r>
              <a:rPr lang="ko-KR" altLang="en-US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원</a:t>
            </a:r>
            <a:endParaRPr lang="en-US" altLang="ko-KR" dirty="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------------------------------------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Total : 34,430</a:t>
            </a:r>
            <a:r>
              <a:rPr lang="ko-KR" altLang="en-US" dirty="0">
                <a:solidFill>
                  <a:schemeClr val="tx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원</a:t>
            </a:r>
            <a:endParaRPr lang="en-US" altLang="ko-KR" dirty="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2F8AC294-557F-FCEE-FBDD-484F5A01B6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7762099"/>
              </p:ext>
            </p:extLst>
          </p:nvPr>
        </p:nvGraphicFramePr>
        <p:xfrm>
          <a:off x="-7620" y="385455"/>
          <a:ext cx="941560" cy="556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15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haroni" panose="02010803020104030203" pitchFamily="2" charset="-79"/>
                        </a:rPr>
                        <a:t>INDEX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uLnTx/>
                          <a:uFillTx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Aharoni" panose="02010803020104030203" pitchFamily="2" charset="-79"/>
                        </a:rPr>
                        <a:t>▤ 목차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uLnTx/>
                        <a:uFillTx/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uLnTx/>
                          <a:uFillTx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haroni" panose="02010803020104030203" pitchFamily="2" charset="-79"/>
                        </a:rPr>
                        <a:t>▤ 서론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uLnTx/>
                        <a:uFillTx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uLnTx/>
                          <a:uFillTx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haroni" panose="02010803020104030203" pitchFamily="2" charset="-79"/>
                        </a:rPr>
                        <a:t>▤ 시나리오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uLnTx/>
                        <a:uFillTx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uLnTx/>
                          <a:uFillTx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haroni" panose="02010803020104030203" pitchFamily="2" charset="-79"/>
                        </a:rPr>
                        <a:t>▤ 시스템 구성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uLnTx/>
                        <a:uFillTx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uLnTx/>
                          <a:uFillTx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haroni" panose="02010803020104030203" pitchFamily="2" charset="-79"/>
                        </a:rPr>
                        <a:t>▤ 리소스 모니터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uLnTx/>
                        <a:uFillTx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97845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uLnTx/>
                          <a:uFillTx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haroni" panose="02010803020104030203" pitchFamily="2" charset="-79"/>
                        </a:rPr>
                        <a:t>▤ 시스템 동작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uLnTx/>
                        <a:uFillTx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uLnTx/>
                          <a:uFillTx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haroni" panose="02010803020104030203" pitchFamily="2" charset="-79"/>
                        </a:rPr>
                        <a:t>▤ 시연 영상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uLnTx/>
                        <a:uFillTx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uLnTx/>
                          <a:uFillTx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haroni" panose="02010803020104030203" pitchFamily="2" charset="-79"/>
                        </a:rPr>
                        <a:t>▤ 조원 역할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uLnTx/>
                        <a:uFillTx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uLnTx/>
                          <a:uFillTx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haroni" panose="02010803020104030203" pitchFamily="2" charset="-79"/>
                        </a:rPr>
                        <a:t>▤ 타임라인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uLnTx/>
                        <a:uFillTx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haroni" panose="02010803020104030203" pitchFamily="2" charset="-79"/>
                        </a:rPr>
                        <a:t>▤ 구매내역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29683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uLnTx/>
                        <a:uFillTx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82973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uLnTx/>
                        <a:uFillTx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18085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uLnTx/>
                        <a:uFillTx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467642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uLnTx/>
                        <a:uFillTx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33595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060242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/>
          <p:cNvSpPr/>
          <p:nvPr/>
        </p:nvSpPr>
        <p:spPr>
          <a:xfrm>
            <a:off x="3158671" y="2276294"/>
            <a:ext cx="5994400" cy="2232388"/>
          </a:xfrm>
          <a:prstGeom prst="rect">
            <a:avLst/>
          </a:prstGeom>
          <a:solidFill>
            <a:srgbClr val="EFF3F6"/>
          </a:solidFill>
          <a:ln>
            <a:noFill/>
          </a:ln>
          <a:effectLst>
            <a:outerShdw blurRad="774700" dist="152400" dir="5400000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latinLnBrk="0">
              <a:lnSpc>
                <a:spcPct val="150000"/>
              </a:lnSpc>
              <a:defRPr/>
            </a:pPr>
            <a:r>
              <a:rPr lang="en-US" altLang="ko-KR" sz="3600" b="1" i="1" kern="0" dirty="0">
                <a:solidFill>
                  <a:srgbClr val="8E99A5"/>
                </a:solidFill>
              </a:rPr>
              <a:t>     THANK YOU!!</a:t>
            </a:r>
            <a:r>
              <a:rPr lang="en-US" altLang="ko-KR" sz="1050" kern="0" dirty="0">
                <a:solidFill>
                  <a:srgbClr val="8E99A5"/>
                </a:solidFill>
              </a:rPr>
              <a:t> </a:t>
            </a:r>
          </a:p>
          <a:p>
            <a:pPr lvl="1" latinLnBrk="0">
              <a:lnSpc>
                <a:spcPct val="150000"/>
              </a:lnSpc>
              <a:defRPr/>
            </a:pPr>
            <a:r>
              <a:rPr lang="en-US" altLang="ko-KR" sz="2800" b="1" i="1" kern="0" dirty="0">
                <a:solidFill>
                  <a:schemeClr val="accent4"/>
                </a:solidFill>
              </a:rPr>
              <a:t>             Q</a:t>
            </a:r>
            <a:r>
              <a:rPr lang="en-US" altLang="ko-KR" sz="2800" b="1" i="1" kern="0" dirty="0">
                <a:solidFill>
                  <a:srgbClr val="8E99A5"/>
                </a:solidFill>
              </a:rPr>
              <a:t>uestion</a:t>
            </a:r>
          </a:p>
        </p:txBody>
      </p:sp>
      <p:grpSp>
        <p:nvGrpSpPr>
          <p:cNvPr id="32" name="그룹 31"/>
          <p:cNvGrpSpPr/>
          <p:nvPr/>
        </p:nvGrpSpPr>
        <p:grpSpPr>
          <a:xfrm>
            <a:off x="8742041" y="3428332"/>
            <a:ext cx="165171" cy="201499"/>
            <a:chOff x="5638844" y="549275"/>
            <a:chExt cx="234693" cy="286312"/>
          </a:xfrm>
          <a:solidFill>
            <a:srgbClr val="8E99A5"/>
          </a:solidFill>
        </p:grpSpPr>
        <p:sp>
          <p:nvSpPr>
            <p:cNvPr id="33" name="원형: 비어 있음 8">
              <a:extLst>
                <a:ext uri="{FF2B5EF4-FFF2-40B4-BE49-F238E27FC236}">
                  <a16:creationId xmlns:a16="http://schemas.microsoft.com/office/drawing/2014/main" id="{24691D8F-A34D-4208-B337-BFB0C227FEB9}"/>
                </a:ext>
              </a:extLst>
            </p:cNvPr>
            <p:cNvSpPr/>
            <p:nvPr/>
          </p:nvSpPr>
          <p:spPr>
            <a:xfrm>
              <a:off x="5638844" y="549275"/>
              <a:ext cx="209550" cy="209550"/>
            </a:xfrm>
            <a:prstGeom prst="donut">
              <a:avLst>
                <a:gd name="adj" fmla="val 1476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" name="사각형: 둥근 모서리 10">
              <a:extLst>
                <a:ext uri="{FF2B5EF4-FFF2-40B4-BE49-F238E27FC236}">
                  <a16:creationId xmlns:a16="http://schemas.microsoft.com/office/drawing/2014/main" id="{5EF75DE8-682B-4DB3-B8F5-10BD07C33A06}"/>
                </a:ext>
              </a:extLst>
            </p:cNvPr>
            <p:cNvSpPr/>
            <p:nvPr/>
          </p:nvSpPr>
          <p:spPr>
            <a:xfrm rot="18900000">
              <a:off x="5837537" y="691587"/>
              <a:ext cx="36000" cy="144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4" name="직사각형 23"/>
          <p:cNvSpPr/>
          <p:nvPr/>
        </p:nvSpPr>
        <p:spPr>
          <a:xfrm>
            <a:off x="4098358" y="2276296"/>
            <a:ext cx="5054714" cy="383414"/>
          </a:xfrm>
          <a:prstGeom prst="rect">
            <a:avLst/>
          </a:prstGeom>
          <a:solidFill>
            <a:srgbClr val="8F9D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ko-KR" sz="900" dirty="0">
                <a:solidFill>
                  <a:prstClr val="white"/>
                </a:solidFill>
              </a:rPr>
              <a:t>IoT Platform Team Project</a:t>
            </a:r>
            <a:endParaRPr lang="en-US" altLang="ko-KR" sz="900" b="1" dirty="0">
              <a:solidFill>
                <a:prstClr val="white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 rot="16200000">
            <a:off x="6246795" y="2549478"/>
            <a:ext cx="25200" cy="1952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3157735" y="2276294"/>
            <a:ext cx="941560" cy="383203"/>
            <a:chOff x="0" y="0"/>
            <a:chExt cx="941560" cy="389299"/>
          </a:xfrm>
        </p:grpSpPr>
        <p:sp>
          <p:nvSpPr>
            <p:cNvPr id="18" name="직사각형 17"/>
            <p:cNvSpPr/>
            <p:nvPr/>
          </p:nvSpPr>
          <p:spPr>
            <a:xfrm>
              <a:off x="0" y="0"/>
              <a:ext cx="941560" cy="389299"/>
            </a:xfrm>
            <a:prstGeom prst="rect">
              <a:avLst/>
            </a:prstGeom>
            <a:solidFill>
              <a:srgbClr val="77849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직사각형 18"/>
            <p:cNvSpPr/>
            <p:nvPr/>
          </p:nvSpPr>
          <p:spPr>
            <a:xfrm flipH="1">
              <a:off x="752717" y="155432"/>
              <a:ext cx="108000" cy="14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" name="직사각형 19"/>
            <p:cNvSpPr/>
            <p:nvPr/>
          </p:nvSpPr>
          <p:spPr>
            <a:xfrm flipH="1">
              <a:off x="752717" y="186131"/>
              <a:ext cx="108000" cy="14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 flipH="1">
              <a:off x="752717" y="216830"/>
              <a:ext cx="108000" cy="14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이등변 삼각형 21"/>
            <p:cNvSpPr/>
            <p:nvPr/>
          </p:nvSpPr>
          <p:spPr>
            <a:xfrm rot="16200000" flipH="1">
              <a:off x="677684" y="171791"/>
              <a:ext cx="50148" cy="45719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797" y="73404"/>
              <a:ext cx="199133" cy="254254"/>
            </a:xfrm>
            <a:prstGeom prst="rect">
              <a:avLst/>
            </a:prstGeom>
          </p:spPr>
        </p:pic>
      </p:grpSp>
      <p:sp>
        <p:nvSpPr>
          <p:cNvPr id="26" name="직사각형 25"/>
          <p:cNvSpPr/>
          <p:nvPr/>
        </p:nvSpPr>
        <p:spPr>
          <a:xfrm>
            <a:off x="3282352" y="4155003"/>
            <a:ext cx="5747038" cy="189427"/>
          </a:xfrm>
          <a:prstGeom prst="rect">
            <a:avLst/>
          </a:prstGeom>
          <a:noFill/>
          <a:ln>
            <a:noFill/>
          </a:ln>
          <a:effectLst>
            <a:outerShdw blurRad="774700" dist="152400" dir="5400000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latinLnBrk="0">
              <a:lnSpc>
                <a:spcPct val="150000"/>
              </a:lnSpc>
              <a:defRPr/>
            </a:pPr>
            <a:r>
              <a:rPr lang="en-US" altLang="ko-KR" sz="1050" kern="0" dirty="0">
                <a:solidFill>
                  <a:srgbClr val="8E99A5"/>
                </a:solidFill>
              </a:rPr>
              <a:t>20181509 </a:t>
            </a:r>
            <a:r>
              <a:rPr lang="ko-KR" altLang="en-US" sz="1050" kern="0" dirty="0">
                <a:solidFill>
                  <a:srgbClr val="8E99A5"/>
                </a:solidFill>
              </a:rPr>
              <a:t>김보윤   </a:t>
            </a:r>
            <a:r>
              <a:rPr lang="en-US" altLang="ko-KR" sz="1050" kern="0" dirty="0">
                <a:solidFill>
                  <a:srgbClr val="8E99A5"/>
                </a:solidFill>
              </a:rPr>
              <a:t>20181505 </a:t>
            </a:r>
            <a:r>
              <a:rPr lang="ko-KR" altLang="en-US" sz="1050" kern="0" dirty="0">
                <a:solidFill>
                  <a:srgbClr val="8E99A5"/>
                </a:solidFill>
              </a:rPr>
              <a:t>김도엽    </a:t>
            </a:r>
            <a:r>
              <a:rPr lang="en-US" altLang="ko-KR" sz="1050" kern="0" dirty="0">
                <a:solidFill>
                  <a:srgbClr val="8E99A5"/>
                </a:solidFill>
              </a:rPr>
              <a:t>20181536 </a:t>
            </a:r>
            <a:r>
              <a:rPr lang="ko-KR" altLang="en-US" sz="1050" kern="0" dirty="0">
                <a:solidFill>
                  <a:srgbClr val="8E99A5"/>
                </a:solidFill>
              </a:rPr>
              <a:t>임재혁    </a:t>
            </a:r>
            <a:r>
              <a:rPr lang="en-US" altLang="ko-KR" sz="1050" kern="0" dirty="0">
                <a:solidFill>
                  <a:srgbClr val="8E99A5"/>
                </a:solidFill>
              </a:rPr>
              <a:t>20201693 </a:t>
            </a:r>
            <a:r>
              <a:rPr lang="ko-KR" altLang="en-US" sz="1050" kern="0" dirty="0">
                <a:solidFill>
                  <a:srgbClr val="8E99A5"/>
                </a:solidFill>
              </a:rPr>
              <a:t>조찬호    </a:t>
            </a:r>
            <a:endParaRPr lang="en-US" altLang="ko-KR" sz="2000" i="1" kern="0" dirty="0">
              <a:solidFill>
                <a:srgbClr val="8E99A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23673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188490B-BD3D-3534-1099-21F49289E9FB}"/>
              </a:ext>
            </a:extLst>
          </p:cNvPr>
          <p:cNvSpPr txBox="1"/>
          <p:nvPr/>
        </p:nvSpPr>
        <p:spPr>
          <a:xfrm>
            <a:off x="6855058" y="1090387"/>
            <a:ext cx="4191000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SzPct val="80000"/>
              <a:buFont typeface="Wingdings" panose="05000000000000000000" pitchFamily="2" charset="2"/>
              <a:buChar char="l"/>
            </a:pPr>
            <a:r>
              <a: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01. </a:t>
            </a:r>
            <a:r>
              <a:rPr lang="ko-KR" altLang="en-US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목차</a:t>
            </a:r>
            <a:endParaRPr lang="en-US" altLang="ko-KR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buSzPct val="80000"/>
              <a:buFont typeface="Wingdings" panose="05000000000000000000" pitchFamily="2" charset="2"/>
              <a:buChar char="l"/>
            </a:pPr>
            <a:endParaRPr lang="en-US" altLang="ko-KR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buSzPct val="80000"/>
              <a:buFont typeface="Wingdings" panose="05000000000000000000" pitchFamily="2" charset="2"/>
              <a:buChar char="l"/>
            </a:pPr>
            <a:r>
              <a: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02. </a:t>
            </a:r>
            <a:r>
              <a:rPr lang="ko-KR" altLang="en-US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서론</a:t>
            </a:r>
            <a:endParaRPr lang="en-US" altLang="ko-KR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buSzPct val="80000"/>
              <a:buFont typeface="Wingdings" panose="05000000000000000000" pitchFamily="2" charset="2"/>
              <a:buChar char="l"/>
            </a:pPr>
            <a:endParaRPr lang="en-US" altLang="ko-KR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buSzPct val="80000"/>
              <a:buFont typeface="Wingdings" panose="05000000000000000000" pitchFamily="2" charset="2"/>
              <a:buChar char="l"/>
            </a:pPr>
            <a:r>
              <a: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03. </a:t>
            </a:r>
            <a:r>
              <a:rPr lang="ko-KR" altLang="en-US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시나리오</a:t>
            </a:r>
            <a:endParaRPr lang="en-US" altLang="ko-KR" sz="16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buSzPct val="80000"/>
              <a:buFont typeface="Wingdings" panose="05000000000000000000" pitchFamily="2" charset="2"/>
              <a:buChar char="l"/>
            </a:pPr>
            <a:endParaRPr lang="en-US" altLang="ko-KR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buSzPct val="80000"/>
              <a:buFont typeface="Wingdings" panose="05000000000000000000" pitchFamily="2" charset="2"/>
              <a:buChar char="l"/>
            </a:pPr>
            <a:r>
              <a: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04. </a:t>
            </a:r>
            <a:r>
              <a:rPr lang="ko-KR" altLang="en-US" sz="1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시스템 구성</a:t>
            </a:r>
            <a:endParaRPr lang="en-US" altLang="ko-KR" sz="14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buSzPct val="80000"/>
              <a:buFont typeface="Wingdings" panose="05000000000000000000" pitchFamily="2" charset="2"/>
              <a:buChar char="l"/>
            </a:pPr>
            <a:endParaRPr lang="en-US" altLang="ko-KR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buSzPct val="80000"/>
              <a:buFont typeface="Wingdings" panose="05000000000000000000" pitchFamily="2" charset="2"/>
              <a:buChar char="l"/>
            </a:pPr>
            <a:r>
              <a: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05. </a:t>
            </a:r>
            <a:r>
              <a:rPr lang="ko-KR" altLang="en-US" sz="1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리소스 모니터</a:t>
            </a:r>
            <a:endParaRPr lang="en-US" altLang="ko-KR" sz="16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buSzPct val="80000"/>
              <a:buFont typeface="Wingdings" panose="05000000000000000000" pitchFamily="2" charset="2"/>
              <a:buChar char="l"/>
            </a:pPr>
            <a:endParaRPr lang="en-US" altLang="ko-KR" sz="16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buSzPct val="80000"/>
              <a:buFont typeface="Wingdings" panose="05000000000000000000" pitchFamily="2" charset="2"/>
              <a:buChar char="l"/>
            </a:pPr>
            <a:r>
              <a: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06.</a:t>
            </a:r>
            <a:r>
              <a:rPr lang="en-US" altLang="ko-KR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시스템 동작</a:t>
            </a:r>
            <a:endParaRPr lang="en-US" altLang="ko-KR" sz="16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buSzPct val="80000"/>
              <a:buFont typeface="Wingdings" panose="05000000000000000000" pitchFamily="2" charset="2"/>
              <a:buChar char="l"/>
            </a:pPr>
            <a:endParaRPr lang="en-US" altLang="ko-KR" sz="16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buSzPct val="80000"/>
              <a:buFont typeface="Wingdings" panose="05000000000000000000" pitchFamily="2" charset="2"/>
              <a:buChar char="l"/>
            </a:pPr>
            <a:r>
              <a: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07.</a:t>
            </a:r>
            <a:r>
              <a:rPr lang="en-US" altLang="ko-KR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시연 영상</a:t>
            </a:r>
            <a:endParaRPr lang="en-US" altLang="ko-KR" sz="14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buSzPct val="80000"/>
              <a:buFont typeface="Wingdings" panose="05000000000000000000" pitchFamily="2" charset="2"/>
              <a:buChar char="l"/>
            </a:pPr>
            <a:endParaRPr lang="en-US" altLang="ko-KR" sz="16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buSzPct val="80000"/>
              <a:buFont typeface="Wingdings" panose="05000000000000000000" pitchFamily="2" charset="2"/>
              <a:buChar char="l"/>
            </a:pPr>
            <a:r>
              <a: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08.</a:t>
            </a:r>
            <a:r>
              <a:rPr lang="en-US" altLang="ko-KR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조원 역할</a:t>
            </a:r>
            <a:endParaRPr lang="en-US" altLang="ko-KR" sz="14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buSzPct val="80000"/>
              <a:buFont typeface="Wingdings" panose="05000000000000000000" pitchFamily="2" charset="2"/>
              <a:buChar char="l"/>
            </a:pPr>
            <a:endParaRPr lang="en-US" altLang="ko-KR" sz="16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buSzPct val="80000"/>
              <a:buFont typeface="Wingdings" panose="05000000000000000000" pitchFamily="2" charset="2"/>
              <a:buChar char="l"/>
            </a:pPr>
            <a:r>
              <a: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09.</a:t>
            </a:r>
            <a:r>
              <a:rPr lang="en-US" altLang="ko-KR" sz="1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타임라인</a:t>
            </a:r>
            <a:endParaRPr lang="en-US" altLang="ko-KR" sz="16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buSzPct val="80000"/>
              <a:buFont typeface="Wingdings" panose="05000000000000000000" pitchFamily="2" charset="2"/>
              <a:buChar char="l"/>
            </a:pPr>
            <a:endParaRPr lang="en-US" altLang="ko-KR" sz="16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buSzPct val="80000"/>
              <a:buFont typeface="Wingdings" panose="05000000000000000000" pitchFamily="2" charset="2"/>
              <a:buChar char="l"/>
            </a:pPr>
            <a:r>
              <a: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10.</a:t>
            </a:r>
            <a:r>
              <a:rPr lang="en-US" altLang="ko-KR" sz="16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구매내역</a:t>
            </a:r>
            <a:endParaRPr lang="en-US" altLang="ko-KR" sz="16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buSzPct val="80000"/>
              <a:buFont typeface="Wingdings" panose="05000000000000000000" pitchFamily="2" charset="2"/>
              <a:buChar char="l"/>
            </a:pPr>
            <a:endParaRPr lang="en-US" altLang="ko-KR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86F19C0-A6BE-0BB5-83DE-5D513262CF38}"/>
              </a:ext>
            </a:extLst>
          </p:cNvPr>
          <p:cNvSpPr/>
          <p:nvPr/>
        </p:nvSpPr>
        <p:spPr>
          <a:xfrm>
            <a:off x="933940" y="385455"/>
            <a:ext cx="4476258" cy="6472545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1957E5A-5D27-676B-6A66-1F3DAA8EADCB}"/>
              </a:ext>
            </a:extLst>
          </p:cNvPr>
          <p:cNvCxnSpPr>
            <a:cxnSpLocks/>
          </p:cNvCxnSpPr>
          <p:nvPr/>
        </p:nvCxnSpPr>
        <p:spPr>
          <a:xfrm flipV="1">
            <a:off x="7006043" y="1262062"/>
            <a:ext cx="0" cy="483092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0" y="389299"/>
            <a:ext cx="941560" cy="6468701"/>
          </a:xfrm>
          <a:prstGeom prst="rect">
            <a:avLst/>
          </a:prstGeom>
          <a:solidFill>
            <a:srgbClr val="8F9D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42" name="직사각형 41"/>
          <p:cNvSpPr/>
          <p:nvPr/>
        </p:nvSpPr>
        <p:spPr>
          <a:xfrm flipH="1">
            <a:off x="752717" y="155432"/>
            <a:ext cx="108000" cy="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3" name="직사각형 42"/>
          <p:cNvSpPr/>
          <p:nvPr/>
        </p:nvSpPr>
        <p:spPr>
          <a:xfrm flipH="1">
            <a:off x="752717" y="186131"/>
            <a:ext cx="108000" cy="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 flipH="1">
            <a:off x="752717" y="216830"/>
            <a:ext cx="108000" cy="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5" name="이등변 삼각형 44"/>
          <p:cNvSpPr/>
          <p:nvPr/>
        </p:nvSpPr>
        <p:spPr>
          <a:xfrm rot="16200000" flipH="1">
            <a:off x="677684" y="171791"/>
            <a:ext cx="50148" cy="45719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BD99DE-FBDB-FC88-C2A8-C89FD9872B43}"/>
              </a:ext>
            </a:extLst>
          </p:cNvPr>
          <p:cNvSpPr txBox="1"/>
          <p:nvPr/>
        </p:nvSpPr>
        <p:spPr>
          <a:xfrm>
            <a:off x="1273863" y="8394"/>
            <a:ext cx="15011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목차</a:t>
            </a:r>
          </a:p>
        </p:txBody>
      </p:sp>
      <p:graphicFrame>
        <p:nvGraphicFramePr>
          <p:cNvPr id="65" name="표 64">
            <a:extLst>
              <a:ext uri="{FF2B5EF4-FFF2-40B4-BE49-F238E27FC236}">
                <a16:creationId xmlns:a16="http://schemas.microsoft.com/office/drawing/2014/main" id="{FFBB315B-AC82-A22E-AC62-56E5FA2530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3357268"/>
              </p:ext>
            </p:extLst>
          </p:nvPr>
        </p:nvGraphicFramePr>
        <p:xfrm>
          <a:off x="-7620" y="385455"/>
          <a:ext cx="941560" cy="556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15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haroni" panose="02010803020104030203" pitchFamily="2" charset="-79"/>
                        </a:rPr>
                        <a:t>INDEX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haroni" panose="02010803020104030203" pitchFamily="2" charset="-79"/>
                        </a:rPr>
                        <a:t>▤ 목차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uLnTx/>
                          <a:uFillTx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haroni" panose="02010803020104030203" pitchFamily="2" charset="-79"/>
                        </a:rPr>
                        <a:t>▤ 서론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uLnTx/>
                        <a:uFillTx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uLnTx/>
                          <a:uFillTx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haroni" panose="02010803020104030203" pitchFamily="2" charset="-79"/>
                        </a:rPr>
                        <a:t>▤ 시나리오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uLnTx/>
                        <a:uFillTx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uLnTx/>
                          <a:uFillTx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haroni" panose="02010803020104030203" pitchFamily="2" charset="-79"/>
                        </a:rPr>
                        <a:t>▤ 시스템 구성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uLnTx/>
                        <a:uFillTx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uLnTx/>
                          <a:uFillTx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haroni" panose="02010803020104030203" pitchFamily="2" charset="-79"/>
                        </a:rPr>
                        <a:t>▤ 리소스 모니터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uLnTx/>
                        <a:uFillTx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97845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uLnTx/>
                          <a:uFillTx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haroni" panose="02010803020104030203" pitchFamily="2" charset="-79"/>
                        </a:rPr>
                        <a:t>▤ 시스템 구성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uLnTx/>
                        <a:uFillTx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uLnTx/>
                          <a:uFillTx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haroni" panose="02010803020104030203" pitchFamily="2" charset="-79"/>
                        </a:rPr>
                        <a:t>▤ 시연 영상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uLnTx/>
                        <a:uFillTx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uLnTx/>
                          <a:uFillTx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haroni" panose="02010803020104030203" pitchFamily="2" charset="-79"/>
                        </a:rPr>
                        <a:t>▤ 조원 역할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uLnTx/>
                        <a:uFillTx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uLnTx/>
                          <a:uFillTx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haroni" panose="02010803020104030203" pitchFamily="2" charset="-79"/>
                        </a:rPr>
                        <a:t>▤ 타임라인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uLnTx/>
                        <a:uFillTx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uLnTx/>
                          <a:uFillTx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haroni" panose="02010803020104030203" pitchFamily="2" charset="-79"/>
                        </a:rPr>
                        <a:t>▤ 구매내역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uLnTx/>
                        <a:uFillTx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29683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uLnTx/>
                        <a:uFillTx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82973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uLnTx/>
                        <a:uFillTx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18085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uLnTx/>
                        <a:uFillTx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467642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uLnTx/>
                        <a:uFillTx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3359508"/>
                  </a:ext>
                </a:extLst>
              </a:tr>
            </a:tbl>
          </a:graphicData>
        </a:graphic>
      </p:graphicFrame>
      <p:pic>
        <p:nvPicPr>
          <p:cNvPr id="76" name="그림 75">
            <a:extLst>
              <a:ext uri="{FF2B5EF4-FFF2-40B4-BE49-F238E27FC236}">
                <a16:creationId xmlns:a16="http://schemas.microsoft.com/office/drawing/2014/main" id="{0EB3561E-E5F1-4356-524F-C782D6098A0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906053" y="3220978"/>
            <a:ext cx="2286000" cy="231221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graphicFrame>
        <p:nvGraphicFramePr>
          <p:cNvPr id="12" name="표 12">
            <a:extLst>
              <a:ext uri="{FF2B5EF4-FFF2-40B4-BE49-F238E27FC236}">
                <a16:creationId xmlns:a16="http://schemas.microsoft.com/office/drawing/2014/main" id="{B8F66410-9EB4-B91C-D312-C09E67F4E8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0593442"/>
              </p:ext>
            </p:extLst>
          </p:nvPr>
        </p:nvGraphicFramePr>
        <p:xfrm>
          <a:off x="1511754" y="1200150"/>
          <a:ext cx="3225800" cy="10430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25800">
                  <a:extLst>
                    <a:ext uri="{9D8B030D-6E8A-4147-A177-3AD203B41FA5}">
                      <a16:colId xmlns:a16="http://schemas.microsoft.com/office/drawing/2014/main" val="2420192261"/>
                    </a:ext>
                  </a:extLst>
                </a:gridCol>
              </a:tblGrid>
              <a:tr h="104308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b="0" dirty="0">
                          <a:ln>
                            <a:solidFill>
                              <a:schemeClr val="bg1"/>
                            </a:solidFill>
                          </a:ln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CONTENTS</a:t>
                      </a:r>
                      <a:endParaRPr lang="ko-KR" altLang="en-US" sz="2800" b="0" dirty="0">
                        <a:ln>
                          <a:solidFill>
                            <a:schemeClr val="bg1"/>
                          </a:solidFill>
                        </a:ln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37418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923776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389299"/>
            <a:ext cx="941560" cy="6468701"/>
          </a:xfrm>
          <a:prstGeom prst="rect">
            <a:avLst/>
          </a:prstGeom>
          <a:solidFill>
            <a:srgbClr val="8F9D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089" y="1877592"/>
            <a:ext cx="5136710" cy="5543807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1489" y="2590112"/>
            <a:ext cx="2736290" cy="3399811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629" b="39623"/>
          <a:stretch/>
        </p:blipFill>
        <p:spPr>
          <a:xfrm>
            <a:off x="7207047" y="2019823"/>
            <a:ext cx="3725173" cy="735663"/>
          </a:xfrm>
          <a:prstGeom prst="rect">
            <a:avLst/>
          </a:prstGeom>
        </p:spPr>
      </p:pic>
      <p:sp>
        <p:nvSpPr>
          <p:cNvPr id="47" name="직사각형 46">
            <a:extLst>
              <a:ext uri="{FF2B5EF4-FFF2-40B4-BE49-F238E27FC236}">
                <a16:creationId xmlns:a16="http://schemas.microsoft.com/office/drawing/2014/main" id="{8618B414-D3B9-4401-B8A1-1975D347B00E}"/>
              </a:ext>
            </a:extLst>
          </p:cNvPr>
          <p:cNvSpPr/>
          <p:nvPr/>
        </p:nvSpPr>
        <p:spPr>
          <a:xfrm>
            <a:off x="3712122" y="888043"/>
            <a:ext cx="6518294" cy="8865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rgbClr val="778492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Why did we come up with this idea?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8618B414-D3B9-4401-B8A1-1975D347B00E}"/>
              </a:ext>
            </a:extLst>
          </p:cNvPr>
          <p:cNvSpPr/>
          <p:nvPr/>
        </p:nvSpPr>
        <p:spPr>
          <a:xfrm>
            <a:off x="7399538" y="2146848"/>
            <a:ext cx="2301572" cy="8865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sz="1400" b="1">
                <a:solidFill>
                  <a:srgbClr val="778492"/>
                </a:solidFill>
              </a:rPr>
              <a:t>택배 도난</a:t>
            </a:r>
            <a:endParaRPr lang="en-US" altLang="ko-KR" sz="1050" dirty="0">
              <a:solidFill>
                <a:srgbClr val="778492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7B7D65A-4957-1699-79DD-885F6F863F7F}"/>
              </a:ext>
            </a:extLst>
          </p:cNvPr>
          <p:cNvSpPr txBox="1"/>
          <p:nvPr/>
        </p:nvSpPr>
        <p:spPr>
          <a:xfrm>
            <a:off x="1273863" y="8394"/>
            <a:ext cx="15011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서론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E3E68468-D2CF-910D-2332-E53A56CE77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311083"/>
              </p:ext>
            </p:extLst>
          </p:nvPr>
        </p:nvGraphicFramePr>
        <p:xfrm>
          <a:off x="-7620" y="385455"/>
          <a:ext cx="941560" cy="556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15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haroni" panose="02010803020104030203" pitchFamily="2" charset="-79"/>
                        </a:rPr>
                        <a:t>INDEX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uLnTx/>
                          <a:uFillTx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Aharoni" panose="02010803020104030203" pitchFamily="2" charset="-79"/>
                        </a:rPr>
                        <a:t>▤ 목차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uLnTx/>
                        <a:uFillTx/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haroni" panose="02010803020104030203" pitchFamily="2" charset="-79"/>
                        </a:rPr>
                        <a:t>▤ 서론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uLnTx/>
                          <a:uFillTx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haroni" panose="02010803020104030203" pitchFamily="2" charset="-79"/>
                        </a:rPr>
                        <a:t>▤ 시나리오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uLnTx/>
                        <a:uFillTx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uLnTx/>
                          <a:uFillTx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haroni" panose="02010803020104030203" pitchFamily="2" charset="-79"/>
                        </a:rPr>
                        <a:t>▤ 시스템 구성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uLnTx/>
                        <a:uFillTx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uLnTx/>
                          <a:uFillTx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haroni" panose="02010803020104030203" pitchFamily="2" charset="-79"/>
                        </a:rPr>
                        <a:t>▤ 리소스 모니터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uLnTx/>
                        <a:uFillTx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97845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uLnTx/>
                          <a:uFillTx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haroni" panose="02010803020104030203" pitchFamily="2" charset="-79"/>
                        </a:rPr>
                        <a:t>▤ 시스템 동작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uLnTx/>
                        <a:uFillTx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uLnTx/>
                          <a:uFillTx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haroni" panose="02010803020104030203" pitchFamily="2" charset="-79"/>
                        </a:rPr>
                        <a:t>▤ 시연 영상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uLnTx/>
                        <a:uFillTx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uLnTx/>
                          <a:uFillTx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haroni" panose="02010803020104030203" pitchFamily="2" charset="-79"/>
                        </a:rPr>
                        <a:t>▤ 조원 역할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uLnTx/>
                        <a:uFillTx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uLnTx/>
                          <a:uFillTx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haroni" panose="02010803020104030203" pitchFamily="2" charset="-79"/>
                        </a:rPr>
                        <a:t>▤ 타임라인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uLnTx/>
                        <a:uFillTx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uLnTx/>
                          <a:uFillTx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haroni" panose="02010803020104030203" pitchFamily="2" charset="-79"/>
                        </a:rPr>
                        <a:t>▤ 구매내역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uLnTx/>
                        <a:uFillTx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29683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uLnTx/>
                        <a:uFillTx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82973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uLnTx/>
                        <a:uFillTx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18085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uLnTx/>
                        <a:uFillTx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467642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uLnTx/>
                        <a:uFillTx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33595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04143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7" name="표 66">
            <a:extLst>
              <a:ext uri="{FF2B5EF4-FFF2-40B4-BE49-F238E27FC236}">
                <a16:creationId xmlns:a16="http://schemas.microsoft.com/office/drawing/2014/main" id="{9E44F4CA-DF6D-864E-0F18-DFF77D09FC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4126870"/>
              </p:ext>
            </p:extLst>
          </p:nvPr>
        </p:nvGraphicFramePr>
        <p:xfrm>
          <a:off x="-7620" y="385455"/>
          <a:ext cx="941560" cy="556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15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haroni" panose="02010803020104030203" pitchFamily="2" charset="-79"/>
                        </a:rPr>
                        <a:t>INDEX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uLnTx/>
                          <a:uFillTx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Aharoni" panose="02010803020104030203" pitchFamily="2" charset="-79"/>
                        </a:rPr>
                        <a:t>▤ 목차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uLnTx/>
                        <a:uFillTx/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uLnTx/>
                          <a:uFillTx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haroni" panose="02010803020104030203" pitchFamily="2" charset="-79"/>
                        </a:rPr>
                        <a:t>▤ 서론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uLnTx/>
                        <a:uFillTx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haroni" panose="02010803020104030203" pitchFamily="2" charset="-79"/>
                        </a:rPr>
                        <a:t>▤ 시나리오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uLnTx/>
                          <a:uFillTx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haroni" panose="02010803020104030203" pitchFamily="2" charset="-79"/>
                        </a:rPr>
                        <a:t>▤ 시스템 구성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uLnTx/>
                        <a:uFillTx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uLnTx/>
                          <a:uFillTx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haroni" panose="02010803020104030203" pitchFamily="2" charset="-79"/>
                        </a:rPr>
                        <a:t>▤ 리소스 모니터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uLnTx/>
                        <a:uFillTx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97845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uLnTx/>
                          <a:uFillTx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haroni" panose="02010803020104030203" pitchFamily="2" charset="-79"/>
                        </a:rPr>
                        <a:t>▤ 시스템 동작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uLnTx/>
                        <a:uFillTx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uLnTx/>
                          <a:uFillTx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haroni" panose="02010803020104030203" pitchFamily="2" charset="-79"/>
                        </a:rPr>
                        <a:t>▤ 시연 영상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uLnTx/>
                        <a:uFillTx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uLnTx/>
                          <a:uFillTx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haroni" panose="02010803020104030203" pitchFamily="2" charset="-79"/>
                        </a:rPr>
                        <a:t>▤ 조원 역할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uLnTx/>
                        <a:uFillTx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uLnTx/>
                          <a:uFillTx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haroni" panose="02010803020104030203" pitchFamily="2" charset="-79"/>
                        </a:rPr>
                        <a:t>▤ 타임라인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uLnTx/>
                        <a:uFillTx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uLnTx/>
                          <a:uFillTx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haroni" panose="02010803020104030203" pitchFamily="2" charset="-79"/>
                        </a:rPr>
                        <a:t>▤ 구매내역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uLnTx/>
                        <a:uFillTx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29683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uLnTx/>
                        <a:uFillTx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82973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uLnTx/>
                        <a:uFillTx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18085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uLnTx/>
                        <a:uFillTx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467642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uLnTx/>
                        <a:uFillTx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3359508"/>
                  </a:ext>
                </a:extLst>
              </a:tr>
            </a:tbl>
          </a:graphicData>
        </a:graphic>
      </p:graphicFrame>
      <p:sp>
        <p:nvSpPr>
          <p:cNvPr id="119" name="타원 118">
            <a:extLst>
              <a:ext uri="{FF2B5EF4-FFF2-40B4-BE49-F238E27FC236}">
                <a16:creationId xmlns:a16="http://schemas.microsoft.com/office/drawing/2014/main" id="{58410F0B-69C6-41FE-9E09-0910C0A0C57F}"/>
              </a:ext>
            </a:extLst>
          </p:cNvPr>
          <p:cNvSpPr/>
          <p:nvPr/>
        </p:nvSpPr>
        <p:spPr>
          <a:xfrm>
            <a:off x="2178362" y="1521549"/>
            <a:ext cx="240382" cy="240382"/>
          </a:xfrm>
          <a:prstGeom prst="ellipse">
            <a:avLst/>
          </a:prstGeom>
          <a:solidFill>
            <a:srgbClr val="00B0F0">
              <a:alpha val="62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8" name="타원 117">
            <a:extLst>
              <a:ext uri="{FF2B5EF4-FFF2-40B4-BE49-F238E27FC236}">
                <a16:creationId xmlns:a16="http://schemas.microsoft.com/office/drawing/2014/main" id="{58410F0B-69C6-41FE-9E09-0910C0A0C57F}"/>
              </a:ext>
            </a:extLst>
          </p:cNvPr>
          <p:cNvSpPr/>
          <p:nvPr/>
        </p:nvSpPr>
        <p:spPr>
          <a:xfrm>
            <a:off x="3893445" y="893144"/>
            <a:ext cx="240382" cy="240382"/>
          </a:xfrm>
          <a:prstGeom prst="ellipse">
            <a:avLst/>
          </a:prstGeom>
          <a:solidFill>
            <a:srgbClr val="00B0F0">
              <a:alpha val="62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7" name="타원 116">
            <a:extLst>
              <a:ext uri="{FF2B5EF4-FFF2-40B4-BE49-F238E27FC236}">
                <a16:creationId xmlns:a16="http://schemas.microsoft.com/office/drawing/2014/main" id="{58410F0B-69C6-41FE-9E09-0910C0A0C57F}"/>
              </a:ext>
            </a:extLst>
          </p:cNvPr>
          <p:cNvSpPr/>
          <p:nvPr/>
        </p:nvSpPr>
        <p:spPr>
          <a:xfrm>
            <a:off x="4971780" y="1665088"/>
            <a:ext cx="240382" cy="240382"/>
          </a:xfrm>
          <a:prstGeom prst="ellipse">
            <a:avLst/>
          </a:prstGeom>
          <a:solidFill>
            <a:srgbClr val="00B0F0">
              <a:alpha val="62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6" name="타원 115">
            <a:extLst>
              <a:ext uri="{FF2B5EF4-FFF2-40B4-BE49-F238E27FC236}">
                <a16:creationId xmlns:a16="http://schemas.microsoft.com/office/drawing/2014/main" id="{58410F0B-69C6-41FE-9E09-0910C0A0C57F}"/>
              </a:ext>
            </a:extLst>
          </p:cNvPr>
          <p:cNvSpPr/>
          <p:nvPr/>
        </p:nvSpPr>
        <p:spPr>
          <a:xfrm>
            <a:off x="7023953" y="1900185"/>
            <a:ext cx="240382" cy="240382"/>
          </a:xfrm>
          <a:prstGeom prst="ellipse">
            <a:avLst/>
          </a:prstGeom>
          <a:solidFill>
            <a:srgbClr val="00B0F0">
              <a:alpha val="62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5" name="타원 114">
            <a:extLst>
              <a:ext uri="{FF2B5EF4-FFF2-40B4-BE49-F238E27FC236}">
                <a16:creationId xmlns:a16="http://schemas.microsoft.com/office/drawing/2014/main" id="{58410F0B-69C6-41FE-9E09-0910C0A0C57F}"/>
              </a:ext>
            </a:extLst>
          </p:cNvPr>
          <p:cNvSpPr/>
          <p:nvPr/>
        </p:nvSpPr>
        <p:spPr>
          <a:xfrm>
            <a:off x="7745677" y="2273717"/>
            <a:ext cx="240382" cy="240382"/>
          </a:xfrm>
          <a:prstGeom prst="ellipse">
            <a:avLst/>
          </a:prstGeom>
          <a:solidFill>
            <a:srgbClr val="00B0F0">
              <a:alpha val="62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2" name="직사각형 41"/>
          <p:cNvSpPr/>
          <p:nvPr/>
        </p:nvSpPr>
        <p:spPr>
          <a:xfrm flipH="1">
            <a:off x="752717" y="155432"/>
            <a:ext cx="108000" cy="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3" name="직사각형 42"/>
          <p:cNvSpPr/>
          <p:nvPr/>
        </p:nvSpPr>
        <p:spPr>
          <a:xfrm flipH="1">
            <a:off x="752717" y="186131"/>
            <a:ext cx="108000" cy="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 flipH="1">
            <a:off x="752717" y="216830"/>
            <a:ext cx="108000" cy="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5" name="이등변 삼각형 44"/>
          <p:cNvSpPr/>
          <p:nvPr/>
        </p:nvSpPr>
        <p:spPr>
          <a:xfrm rot="16200000" flipH="1">
            <a:off x="677684" y="171791"/>
            <a:ext cx="50148" cy="45719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E83BED11-5FE4-173E-CFDE-9C44771F92DD}"/>
              </a:ext>
            </a:extLst>
          </p:cNvPr>
          <p:cNvGrpSpPr/>
          <p:nvPr/>
        </p:nvGrpSpPr>
        <p:grpSpPr>
          <a:xfrm>
            <a:off x="2585256" y="2610025"/>
            <a:ext cx="2160339" cy="2772319"/>
            <a:chOff x="3427846" y="890368"/>
            <a:chExt cx="2160339" cy="2772319"/>
          </a:xfrm>
        </p:grpSpPr>
        <p:sp>
          <p:nvSpPr>
            <p:cNvPr id="66" name="정육면체 65">
              <a:extLst>
                <a:ext uri="{FF2B5EF4-FFF2-40B4-BE49-F238E27FC236}">
                  <a16:creationId xmlns:a16="http://schemas.microsoft.com/office/drawing/2014/main" id="{117FB5AF-6DF9-8853-8723-0CF714B018F9}"/>
                </a:ext>
              </a:extLst>
            </p:cNvPr>
            <p:cNvSpPr/>
            <p:nvPr/>
          </p:nvSpPr>
          <p:spPr>
            <a:xfrm>
              <a:off x="3427846" y="890368"/>
              <a:ext cx="2160339" cy="2160339"/>
            </a:xfrm>
            <a:prstGeom prst="cube">
              <a:avLst/>
            </a:prstGeom>
            <a:solidFill>
              <a:schemeClr val="bg1">
                <a:lumMod val="95000"/>
              </a:schemeClr>
            </a:solidFill>
            <a:ln w="15875">
              <a:solidFill>
                <a:schemeClr val="tx1">
                  <a:lumMod val="75000"/>
                  <a:lumOff val="2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B8E7665B-9E3E-5510-8AF9-59A40F80F3F5}"/>
                </a:ext>
              </a:extLst>
            </p:cNvPr>
            <p:cNvSpPr/>
            <p:nvPr/>
          </p:nvSpPr>
          <p:spPr>
            <a:xfrm>
              <a:off x="3495695" y="1498247"/>
              <a:ext cx="1478026" cy="1478026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정육면체 74">
              <a:extLst>
                <a:ext uri="{FF2B5EF4-FFF2-40B4-BE49-F238E27FC236}">
                  <a16:creationId xmlns:a16="http://schemas.microsoft.com/office/drawing/2014/main" id="{9190E4C7-FEE1-C650-A2A4-4DEB2EFF1C7B}"/>
                </a:ext>
              </a:extLst>
            </p:cNvPr>
            <p:cNvSpPr/>
            <p:nvPr/>
          </p:nvSpPr>
          <p:spPr>
            <a:xfrm>
              <a:off x="4344456" y="1449894"/>
              <a:ext cx="682264" cy="2212793"/>
            </a:xfrm>
            <a:prstGeom prst="cube">
              <a:avLst>
                <a:gd name="adj" fmla="val 92314"/>
              </a:avLst>
            </a:prstGeom>
            <a:solidFill>
              <a:schemeClr val="bg1">
                <a:lumMod val="95000"/>
              </a:schemeClr>
            </a:solidFill>
            <a:ln w="15875">
              <a:solidFill>
                <a:schemeClr val="tx1">
                  <a:lumMod val="75000"/>
                  <a:lumOff val="2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01A8BB1E-B737-D74A-E617-CC7DB9A821C0}"/>
              </a:ext>
            </a:extLst>
          </p:cNvPr>
          <p:cNvGrpSpPr/>
          <p:nvPr/>
        </p:nvGrpSpPr>
        <p:grpSpPr>
          <a:xfrm>
            <a:off x="5230155" y="2610025"/>
            <a:ext cx="2160339" cy="2160339"/>
            <a:chOff x="9553601" y="3813989"/>
            <a:chExt cx="2160339" cy="2160339"/>
          </a:xfrm>
        </p:grpSpPr>
        <p:sp>
          <p:nvSpPr>
            <p:cNvPr id="77" name="정육면체 76">
              <a:extLst>
                <a:ext uri="{FF2B5EF4-FFF2-40B4-BE49-F238E27FC236}">
                  <a16:creationId xmlns:a16="http://schemas.microsoft.com/office/drawing/2014/main" id="{8E9C462C-4398-378E-D99E-3247F9AEEC54}"/>
                </a:ext>
              </a:extLst>
            </p:cNvPr>
            <p:cNvSpPr/>
            <p:nvPr/>
          </p:nvSpPr>
          <p:spPr>
            <a:xfrm>
              <a:off x="9553601" y="3813989"/>
              <a:ext cx="2160339" cy="2160339"/>
            </a:xfrm>
            <a:prstGeom prst="cube">
              <a:avLst/>
            </a:prstGeom>
            <a:solidFill>
              <a:schemeClr val="bg1">
                <a:lumMod val="95000"/>
              </a:schemeClr>
            </a:solidFill>
            <a:ln w="15875">
              <a:solidFill>
                <a:schemeClr val="tx1">
                  <a:lumMod val="75000"/>
                  <a:lumOff val="2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A38E74C6-16B4-E2DF-F6E7-CC24694413F3}"/>
                </a:ext>
              </a:extLst>
            </p:cNvPr>
            <p:cNvSpPr/>
            <p:nvPr/>
          </p:nvSpPr>
          <p:spPr>
            <a:xfrm>
              <a:off x="9621450" y="4421868"/>
              <a:ext cx="1478026" cy="1478026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79" name="그림 78">
            <a:extLst>
              <a:ext uri="{FF2B5EF4-FFF2-40B4-BE49-F238E27FC236}">
                <a16:creationId xmlns:a16="http://schemas.microsoft.com/office/drawing/2014/main" id="{F19A5245-F6C3-6CCB-DFB2-9ECA541331F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9170" y="3729628"/>
            <a:ext cx="863003" cy="863003"/>
          </a:xfrm>
          <a:prstGeom prst="rect">
            <a:avLst/>
          </a:prstGeom>
        </p:spPr>
      </p:pic>
      <p:sp>
        <p:nvSpPr>
          <p:cNvPr id="80" name="정육면체 79">
            <a:extLst>
              <a:ext uri="{FF2B5EF4-FFF2-40B4-BE49-F238E27FC236}">
                <a16:creationId xmlns:a16="http://schemas.microsoft.com/office/drawing/2014/main" id="{4119F6BA-9369-ABB4-EF5E-D75D702F0796}"/>
              </a:ext>
            </a:extLst>
          </p:cNvPr>
          <p:cNvSpPr/>
          <p:nvPr/>
        </p:nvSpPr>
        <p:spPr>
          <a:xfrm>
            <a:off x="5238295" y="3159906"/>
            <a:ext cx="1597443" cy="1594022"/>
          </a:xfrm>
          <a:prstGeom prst="cube">
            <a:avLst>
              <a:gd name="adj" fmla="val 4086"/>
            </a:avLst>
          </a:prstGeom>
          <a:solidFill>
            <a:schemeClr val="bg1">
              <a:lumMod val="95000"/>
              <a:alpha val="49000"/>
            </a:schemeClr>
          </a:solidFill>
          <a:ln w="15875">
            <a:solidFill>
              <a:schemeClr val="tx1">
                <a:lumMod val="75000"/>
                <a:lumOff val="25000"/>
              </a:schemeClr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1" name="그림 80">
            <a:extLst>
              <a:ext uri="{FF2B5EF4-FFF2-40B4-BE49-F238E27FC236}">
                <a16:creationId xmlns:a16="http://schemas.microsoft.com/office/drawing/2014/main" id="{D148FA38-EFED-1465-32BB-F7293D5AB1F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9699" y="1299462"/>
            <a:ext cx="728860" cy="72886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/>
            </a:outerShdw>
            <a:softEdge rad="0"/>
          </a:effectLst>
        </p:spPr>
      </p:pic>
      <p:pic>
        <p:nvPicPr>
          <p:cNvPr id="82" name="그림 81" descr="레고, 장난감이(가) 표시된 사진&#10;&#10;자동 생성된 설명">
            <a:extLst>
              <a:ext uri="{FF2B5EF4-FFF2-40B4-BE49-F238E27FC236}">
                <a16:creationId xmlns:a16="http://schemas.microsoft.com/office/drawing/2014/main" id="{EFC9D1D4-54A4-D9A1-A916-05D4CC7BC56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57679">
            <a:off x="3660287" y="1277281"/>
            <a:ext cx="864717" cy="86471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3" name="그림 82" descr="텍스트, 전자기기이(가) 표시된 사진&#10;&#10;자동 생성된 설명">
            <a:extLst>
              <a:ext uri="{FF2B5EF4-FFF2-40B4-BE49-F238E27FC236}">
                <a16:creationId xmlns:a16="http://schemas.microsoft.com/office/drawing/2014/main" id="{2AD38BB0-3EDA-DA87-D084-4B5D34D35FA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738" y="1268842"/>
            <a:ext cx="616813" cy="616813"/>
          </a:xfrm>
          <a:prstGeom prst="rect">
            <a:avLst/>
          </a:prstGeom>
          <a:effectLst>
            <a:outerShdw blurRad="63500" sx="102000" sy="102000" algn="ctr" rotWithShape="0">
              <a:prstClr val="black"/>
            </a:outerShdw>
          </a:effectLst>
        </p:spPr>
      </p:pic>
      <p:sp>
        <p:nvSpPr>
          <p:cNvPr id="84" name="사다리꼴 83"/>
          <p:cNvSpPr/>
          <p:nvPr/>
        </p:nvSpPr>
        <p:spPr>
          <a:xfrm>
            <a:off x="5734208" y="3218766"/>
            <a:ext cx="672926" cy="699526"/>
          </a:xfrm>
          <a:prstGeom prst="trapezoid">
            <a:avLst/>
          </a:prstGeom>
          <a:solidFill>
            <a:srgbClr val="FF0000">
              <a:alpha val="4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58410F0B-69C6-41FE-9E09-0910C0A0C57F}"/>
              </a:ext>
            </a:extLst>
          </p:cNvPr>
          <p:cNvSpPr/>
          <p:nvPr/>
        </p:nvSpPr>
        <p:spPr>
          <a:xfrm>
            <a:off x="2473857" y="3897401"/>
            <a:ext cx="240382" cy="240382"/>
          </a:xfrm>
          <a:prstGeom prst="ellipse">
            <a:avLst/>
          </a:prstGeom>
          <a:solidFill>
            <a:srgbClr val="FF0000">
              <a:alpha val="44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58410F0B-69C6-41FE-9E09-0910C0A0C57F}"/>
              </a:ext>
            </a:extLst>
          </p:cNvPr>
          <p:cNvSpPr/>
          <p:nvPr/>
        </p:nvSpPr>
        <p:spPr>
          <a:xfrm>
            <a:off x="5950480" y="2851754"/>
            <a:ext cx="240382" cy="240382"/>
          </a:xfrm>
          <a:prstGeom prst="ellipse">
            <a:avLst/>
          </a:prstGeom>
          <a:solidFill>
            <a:srgbClr val="FF0000">
              <a:alpha val="44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58410F0B-69C6-41FE-9E09-0910C0A0C57F}"/>
              </a:ext>
            </a:extLst>
          </p:cNvPr>
          <p:cNvSpPr/>
          <p:nvPr/>
        </p:nvSpPr>
        <p:spPr>
          <a:xfrm>
            <a:off x="5274469" y="4107233"/>
            <a:ext cx="240382" cy="240382"/>
          </a:xfrm>
          <a:prstGeom prst="ellipse">
            <a:avLst/>
          </a:prstGeom>
          <a:solidFill>
            <a:srgbClr val="FF0000">
              <a:alpha val="44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9" name="타원 88">
            <a:extLst>
              <a:ext uri="{FF2B5EF4-FFF2-40B4-BE49-F238E27FC236}">
                <a16:creationId xmlns:a16="http://schemas.microsoft.com/office/drawing/2014/main" id="{58410F0B-69C6-41FE-9E09-0910C0A0C57F}"/>
              </a:ext>
            </a:extLst>
          </p:cNvPr>
          <p:cNvSpPr/>
          <p:nvPr/>
        </p:nvSpPr>
        <p:spPr>
          <a:xfrm>
            <a:off x="2503734" y="4546168"/>
            <a:ext cx="240382" cy="240382"/>
          </a:xfrm>
          <a:prstGeom prst="ellipse">
            <a:avLst/>
          </a:prstGeom>
          <a:solidFill>
            <a:srgbClr val="FF0000">
              <a:alpha val="44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91" name="그림 90" descr="전자기기, 측정기, 프로젝터이(가) 표시된 사진&#10;&#10;자동 생성된 설명">
            <a:extLst>
              <a:ext uri="{FF2B5EF4-FFF2-40B4-BE49-F238E27FC236}">
                <a16:creationId xmlns:a16="http://schemas.microsoft.com/office/drawing/2014/main" id="{62B7AB63-B91A-8A59-F9EA-1AF703D78BF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3881" y="1275630"/>
            <a:ext cx="829877" cy="829877"/>
          </a:xfrm>
          <a:prstGeom prst="rect">
            <a:avLst/>
          </a:prstGeom>
          <a:effectLst>
            <a:outerShdw blurRad="63500" sx="105000" sy="105000" algn="ctr" rotWithShape="0">
              <a:schemeClr val="tx1">
                <a:lumMod val="95000"/>
                <a:lumOff val="5000"/>
              </a:schemeClr>
            </a:outerShdw>
          </a:effectLst>
        </p:spPr>
      </p:pic>
      <p:pic>
        <p:nvPicPr>
          <p:cNvPr id="94" name="그림 93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23" t="14922" r="34924" b="59981"/>
          <a:stretch/>
        </p:blipFill>
        <p:spPr>
          <a:xfrm>
            <a:off x="2730115" y="5251915"/>
            <a:ext cx="8301041" cy="1212949"/>
          </a:xfrm>
          <a:prstGeom prst="rect">
            <a:avLst/>
          </a:prstGeom>
        </p:spPr>
      </p:pic>
      <p:pic>
        <p:nvPicPr>
          <p:cNvPr id="95" name="그림 94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040" t="14922" b="59981"/>
          <a:stretch/>
        </p:blipFill>
        <p:spPr>
          <a:xfrm>
            <a:off x="11110284" y="5240348"/>
            <a:ext cx="1126553" cy="1233308"/>
          </a:xfrm>
          <a:prstGeom prst="rect">
            <a:avLst/>
          </a:prstGeom>
        </p:spPr>
      </p:pic>
      <p:pic>
        <p:nvPicPr>
          <p:cNvPr id="96" name="그림 95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22" r="63807" b="59981"/>
          <a:stretch/>
        </p:blipFill>
        <p:spPr>
          <a:xfrm>
            <a:off x="1096862" y="5251915"/>
            <a:ext cx="1738762" cy="1212950"/>
          </a:xfrm>
          <a:prstGeom prst="rect">
            <a:avLst/>
          </a:prstGeom>
        </p:spPr>
      </p:pic>
      <p:pic>
        <p:nvPicPr>
          <p:cNvPr id="90" name="그림 8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621247" y="5471274"/>
            <a:ext cx="762710" cy="771456"/>
          </a:xfrm>
          <a:prstGeom prst="rect">
            <a:avLst/>
          </a:prstGeom>
        </p:spPr>
      </p:pic>
      <p:pic>
        <p:nvPicPr>
          <p:cNvPr id="92" name="그림 91">
            <a:extLst>
              <a:ext uri="{FF2B5EF4-FFF2-40B4-BE49-F238E27FC236}">
                <a16:creationId xmlns:a16="http://schemas.microsoft.com/office/drawing/2014/main" id="{1E69201B-4046-F8A6-EC49-42638F964A71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1046" y="2817059"/>
            <a:ext cx="1746269" cy="174626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3" name="그림 92">
            <a:extLst>
              <a:ext uri="{FF2B5EF4-FFF2-40B4-BE49-F238E27FC236}">
                <a16:creationId xmlns:a16="http://schemas.microsoft.com/office/drawing/2014/main" id="{E61491A1-3806-7FB5-8266-25B6E5C31AD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6174" y="1459539"/>
            <a:ext cx="1710940" cy="129193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6" name="그림 85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3815" y="5659693"/>
            <a:ext cx="469584" cy="46958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9433" y="5482642"/>
            <a:ext cx="1320887" cy="78454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2499" y="1877753"/>
            <a:ext cx="2183675" cy="122874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7363" y="2851754"/>
            <a:ext cx="1568616" cy="156861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631284" y="5711445"/>
            <a:ext cx="1314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Cooper Black" panose="0208090404030B020404" pitchFamily="18" charset="0"/>
              </a:rPr>
              <a:t>Text Data</a:t>
            </a:r>
            <a:endParaRPr lang="ko-KR" altLang="en-US" dirty="0">
              <a:solidFill>
                <a:schemeClr val="bg1"/>
              </a:solidFill>
              <a:latin typeface="Cooper Black" panose="0208090404030B020404" pitchFamily="18" charset="0"/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8278121" y="5690248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Cooper Black" panose="0208090404030B020404" pitchFamily="18" charset="0"/>
              </a:rPr>
              <a:t>Img</a:t>
            </a:r>
            <a:endParaRPr lang="ko-KR" altLang="en-US" dirty="0">
              <a:solidFill>
                <a:schemeClr val="bg1"/>
              </a:solidFill>
              <a:latin typeface="Cooper Black" panose="0208090404030B020404" pitchFamily="18" charset="0"/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5985475" y="5709819"/>
            <a:ext cx="920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Cooper Black" panose="0208090404030B020404" pitchFamily="18" charset="0"/>
              </a:rPr>
              <a:t>Check</a:t>
            </a:r>
            <a:endParaRPr lang="ko-KR" altLang="en-US" dirty="0">
              <a:solidFill>
                <a:schemeClr val="bg1"/>
              </a:solidFill>
              <a:latin typeface="Cooper Black" panose="0208090404030B020404" pitchFamily="18" charset="0"/>
            </a:endParaRPr>
          </a:p>
        </p:txBody>
      </p:sp>
      <p:pic>
        <p:nvPicPr>
          <p:cNvPr id="101" name="그림 100"/>
          <p:cNvPicPr>
            <a:picLocks noChangeAspect="1"/>
          </p:cNvPicPr>
          <p:nvPr/>
        </p:nvPicPr>
        <p:blipFill>
          <a:blip r:embed="rId15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8953" y="5634476"/>
            <a:ext cx="494801" cy="494801"/>
          </a:xfrm>
          <a:prstGeom prst="rect">
            <a:avLst/>
          </a:prstGeom>
        </p:spPr>
      </p:pic>
      <p:cxnSp>
        <p:nvCxnSpPr>
          <p:cNvPr id="102" name="직선 연결선 101"/>
          <p:cNvCxnSpPr/>
          <p:nvPr/>
        </p:nvCxnSpPr>
        <p:spPr>
          <a:xfrm>
            <a:off x="2268415" y="4009292"/>
            <a:ext cx="316841" cy="4104"/>
          </a:xfrm>
          <a:prstGeom prst="line">
            <a:avLst/>
          </a:prstGeom>
          <a:ln w="25400">
            <a:solidFill>
              <a:srgbClr val="8F9DAD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연결선 102"/>
          <p:cNvCxnSpPr/>
          <p:nvPr/>
        </p:nvCxnSpPr>
        <p:spPr>
          <a:xfrm flipV="1">
            <a:off x="2268416" y="1647825"/>
            <a:ext cx="12826" cy="2361468"/>
          </a:xfrm>
          <a:prstGeom prst="line">
            <a:avLst/>
          </a:prstGeom>
          <a:ln w="25400">
            <a:solidFill>
              <a:srgbClr val="8F9DAD"/>
            </a:solidFill>
            <a:headEnd type="none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연결선 103"/>
          <p:cNvCxnSpPr/>
          <p:nvPr/>
        </p:nvCxnSpPr>
        <p:spPr>
          <a:xfrm>
            <a:off x="2030500" y="4646507"/>
            <a:ext cx="568573" cy="0"/>
          </a:xfrm>
          <a:prstGeom prst="line">
            <a:avLst/>
          </a:prstGeom>
          <a:ln w="25400">
            <a:solidFill>
              <a:srgbClr val="8F9DAD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연결선 104"/>
          <p:cNvCxnSpPr/>
          <p:nvPr/>
        </p:nvCxnSpPr>
        <p:spPr>
          <a:xfrm flipV="1">
            <a:off x="2042230" y="994706"/>
            <a:ext cx="19834" cy="3651802"/>
          </a:xfrm>
          <a:prstGeom prst="line">
            <a:avLst/>
          </a:prstGeom>
          <a:ln w="25400">
            <a:solidFill>
              <a:srgbClr val="8F9DAD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연결선 105"/>
          <p:cNvCxnSpPr/>
          <p:nvPr/>
        </p:nvCxnSpPr>
        <p:spPr>
          <a:xfrm flipV="1">
            <a:off x="2052828" y="1006003"/>
            <a:ext cx="1946520" cy="1"/>
          </a:xfrm>
          <a:prstGeom prst="line">
            <a:avLst/>
          </a:prstGeom>
          <a:ln w="25400">
            <a:solidFill>
              <a:srgbClr val="8F9DAD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연결선 106"/>
          <p:cNvCxnSpPr/>
          <p:nvPr/>
        </p:nvCxnSpPr>
        <p:spPr>
          <a:xfrm>
            <a:off x="5062978" y="4210567"/>
            <a:ext cx="316841" cy="4104"/>
          </a:xfrm>
          <a:prstGeom prst="line">
            <a:avLst/>
          </a:prstGeom>
          <a:ln w="25400">
            <a:solidFill>
              <a:srgbClr val="8F9DAD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연결선 107"/>
          <p:cNvCxnSpPr/>
          <p:nvPr/>
        </p:nvCxnSpPr>
        <p:spPr>
          <a:xfrm flipV="1">
            <a:off x="5062979" y="1779613"/>
            <a:ext cx="13203" cy="2430955"/>
          </a:xfrm>
          <a:prstGeom prst="line">
            <a:avLst/>
          </a:prstGeom>
          <a:ln w="25400">
            <a:solidFill>
              <a:srgbClr val="8F9DAD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연결선 108"/>
          <p:cNvCxnSpPr/>
          <p:nvPr/>
        </p:nvCxnSpPr>
        <p:spPr>
          <a:xfrm>
            <a:off x="6070671" y="2391184"/>
            <a:ext cx="0" cy="569368"/>
          </a:xfrm>
          <a:prstGeom prst="line">
            <a:avLst/>
          </a:prstGeom>
          <a:ln w="25400">
            <a:solidFill>
              <a:srgbClr val="8F9DAD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연결선 109"/>
          <p:cNvCxnSpPr/>
          <p:nvPr/>
        </p:nvCxnSpPr>
        <p:spPr>
          <a:xfrm flipV="1">
            <a:off x="6061208" y="2390753"/>
            <a:ext cx="1796711" cy="1"/>
          </a:xfrm>
          <a:prstGeom prst="line">
            <a:avLst/>
          </a:prstGeom>
          <a:ln w="25400">
            <a:solidFill>
              <a:srgbClr val="8F9DAD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연결선 112"/>
          <p:cNvCxnSpPr/>
          <p:nvPr/>
        </p:nvCxnSpPr>
        <p:spPr>
          <a:xfrm>
            <a:off x="7134908" y="2013070"/>
            <a:ext cx="0" cy="380838"/>
          </a:xfrm>
          <a:prstGeom prst="line">
            <a:avLst/>
          </a:prstGeom>
          <a:ln w="25400">
            <a:solidFill>
              <a:srgbClr val="8F9DAD"/>
            </a:solidFill>
            <a:headEnd type="oval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TextBox 119"/>
          <p:cNvSpPr txBox="1"/>
          <p:nvPr/>
        </p:nvSpPr>
        <p:spPr>
          <a:xfrm>
            <a:off x="2736621" y="2115267"/>
            <a:ext cx="17908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3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KoPubWorld돋움체 Bold" panose="00000800000000000000" pitchFamily="2" charset="-127"/>
              </a:rPr>
              <a:t>1. Check &amp; Close</a:t>
            </a:r>
            <a:endParaRPr lang="ko-KR" altLang="en-US" dirty="0">
              <a:solidFill>
                <a:schemeClr val="accent3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KoPubWorld돋움체 Bold" panose="00000800000000000000" pitchFamily="2" charset="-127"/>
            </a:endParaRPr>
          </a:p>
        </p:txBody>
      </p:sp>
      <p:sp>
        <p:nvSpPr>
          <p:cNvPr id="121" name="TextBox 120"/>
          <p:cNvSpPr txBox="1"/>
          <p:nvPr/>
        </p:nvSpPr>
        <p:spPr>
          <a:xfrm>
            <a:off x="5212162" y="747041"/>
            <a:ext cx="28259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3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KoPubWorld돋움체 Bold" panose="00000800000000000000" pitchFamily="2" charset="-127"/>
              </a:rPr>
              <a:t>2. Check &amp; </a:t>
            </a:r>
            <a:r>
              <a:rPr lang="en-US" altLang="ko-KR" dirty="0" err="1">
                <a:solidFill>
                  <a:schemeClr val="accent3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KoPubWorld돋움체 Bold" panose="00000800000000000000" pitchFamily="2" charset="-127"/>
              </a:rPr>
              <a:t>Img</a:t>
            </a:r>
            <a:r>
              <a:rPr lang="en-US" altLang="ko-KR" dirty="0">
                <a:solidFill>
                  <a:schemeClr val="accent3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KoPubWorld돋움체 Bold" panose="00000800000000000000" pitchFamily="2" charset="-127"/>
              </a:rPr>
              <a:t> Extraction </a:t>
            </a:r>
            <a:br>
              <a:rPr lang="en-US" altLang="ko-KR" dirty="0"/>
            </a:br>
            <a:endParaRPr lang="ko-KR" altLang="en-US" dirty="0">
              <a:solidFill>
                <a:schemeClr val="accent3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KoPubWorld돋움체 Bold" panose="00000800000000000000" pitchFamily="2" charset="-127"/>
            </a:endParaRPr>
          </a:p>
        </p:txBody>
      </p:sp>
      <p:sp>
        <p:nvSpPr>
          <p:cNvPr id="122" name="TextBox 121"/>
          <p:cNvSpPr txBox="1"/>
          <p:nvPr/>
        </p:nvSpPr>
        <p:spPr>
          <a:xfrm>
            <a:off x="9625037" y="941347"/>
            <a:ext cx="1818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KoPubWorld돋움체 Bold" panose="00000800000000000000" pitchFamily="2" charset="-127"/>
              </a:rPr>
              <a:t>4. Update &amp; LED</a:t>
            </a:r>
            <a:endParaRPr lang="ko-KR" altLang="en-US" dirty="0">
              <a:solidFill>
                <a:srgbClr val="C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KoPubWorld돋움체 Bold" panose="00000800000000000000" pitchFamily="2" charset="-127"/>
            </a:endParaRPr>
          </a:p>
        </p:txBody>
      </p:sp>
      <p:sp>
        <p:nvSpPr>
          <p:cNvPr id="123" name="TextBox 122"/>
          <p:cNvSpPr txBox="1"/>
          <p:nvPr/>
        </p:nvSpPr>
        <p:spPr>
          <a:xfrm>
            <a:off x="7667724" y="1536138"/>
            <a:ext cx="2050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3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KoPubWorld돋움체 Bold" panose="00000800000000000000" pitchFamily="2" charset="-127"/>
              </a:rPr>
              <a:t>3. Text Conversion</a:t>
            </a:r>
          </a:p>
        </p:txBody>
      </p:sp>
      <p:pic>
        <p:nvPicPr>
          <p:cNvPr id="126" name="그림 125">
            <a:extLst>
              <a:ext uri="{FF2B5EF4-FFF2-40B4-BE49-F238E27FC236}">
                <a16:creationId xmlns:a16="http://schemas.microsoft.com/office/drawing/2014/main" id="{534FF8C9-6EE9-0E1F-FAD2-F58585999B8C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3821" y="5591239"/>
            <a:ext cx="567349" cy="56734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27" name="그림 126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3548" y="743310"/>
            <a:ext cx="656477" cy="656477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A22D7AFA-6183-F807-FA89-8B6A365E5CE3}"/>
              </a:ext>
            </a:extLst>
          </p:cNvPr>
          <p:cNvGrpSpPr/>
          <p:nvPr/>
        </p:nvGrpSpPr>
        <p:grpSpPr>
          <a:xfrm>
            <a:off x="-7619" y="-76200"/>
            <a:ext cx="12313918" cy="7067550"/>
            <a:chOff x="-95250" y="-76200"/>
            <a:chExt cx="12401550" cy="7067550"/>
          </a:xfrm>
        </p:grpSpPr>
        <p:sp>
          <p:nvSpPr>
            <p:cNvPr id="2" name="순서도: 처리 1">
              <a:extLst>
                <a:ext uri="{FF2B5EF4-FFF2-40B4-BE49-F238E27FC236}">
                  <a16:creationId xmlns:a16="http://schemas.microsoft.com/office/drawing/2014/main" id="{7C5BDC65-89C5-5646-7DDD-2530C7A07F8C}"/>
                </a:ext>
              </a:extLst>
            </p:cNvPr>
            <p:cNvSpPr/>
            <p:nvPr/>
          </p:nvSpPr>
          <p:spPr>
            <a:xfrm>
              <a:off x="-95250" y="-76200"/>
              <a:ext cx="12401550" cy="7067550"/>
            </a:xfrm>
            <a:prstGeom prst="flowChartProcess">
              <a:avLst/>
            </a:prstGeom>
            <a:solidFill>
              <a:schemeClr val="tx1">
                <a:alpha val="6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7" name="그림 96" descr="텍스트이(가) 표시된 사진&#10;&#10;자동 생성된 설명">
              <a:extLst>
                <a:ext uri="{FF2B5EF4-FFF2-40B4-BE49-F238E27FC236}">
                  <a16:creationId xmlns:a16="http://schemas.microsoft.com/office/drawing/2014/main" id="{5BE7F481-8FE4-8B7E-4552-9F0856CDC1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940"/>
            <a:stretch/>
          </p:blipFill>
          <p:spPr>
            <a:xfrm>
              <a:off x="2306092" y="867638"/>
              <a:ext cx="7721825" cy="4984359"/>
            </a:xfrm>
            <a:prstGeom prst="rect">
              <a:avLst/>
            </a:prstGeom>
            <a:ln w="44450">
              <a:solidFill>
                <a:schemeClr val="tx1"/>
              </a:solidFill>
            </a:ln>
          </p:spPr>
        </p:pic>
      </p:grpSp>
      <p:sp>
        <p:nvSpPr>
          <p:cNvPr id="124" name="TextBox 123">
            <a:extLst>
              <a:ext uri="{FF2B5EF4-FFF2-40B4-BE49-F238E27FC236}">
                <a16:creationId xmlns:a16="http://schemas.microsoft.com/office/drawing/2014/main" id="{DFE40840-1546-4892-F65A-52F1C2F5DAF2}"/>
              </a:ext>
            </a:extLst>
          </p:cNvPr>
          <p:cNvSpPr txBox="1"/>
          <p:nvPr/>
        </p:nvSpPr>
        <p:spPr>
          <a:xfrm>
            <a:off x="1273863" y="8394"/>
            <a:ext cx="15011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시나리오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</a:t>
            </a:r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6764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9" name="표 38">
            <a:extLst>
              <a:ext uri="{FF2B5EF4-FFF2-40B4-BE49-F238E27FC236}">
                <a16:creationId xmlns:a16="http://schemas.microsoft.com/office/drawing/2014/main" id="{919A2F9F-135A-0791-CB3E-B329CD4325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858087"/>
              </p:ext>
            </p:extLst>
          </p:nvPr>
        </p:nvGraphicFramePr>
        <p:xfrm>
          <a:off x="-7620" y="385455"/>
          <a:ext cx="941560" cy="556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15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haroni" panose="02010803020104030203" pitchFamily="2" charset="-79"/>
                        </a:rPr>
                        <a:t>INDEX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uLnTx/>
                          <a:uFillTx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Aharoni" panose="02010803020104030203" pitchFamily="2" charset="-79"/>
                        </a:rPr>
                        <a:t>▤ 목차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uLnTx/>
                        <a:uFillTx/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uLnTx/>
                          <a:uFillTx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haroni" panose="02010803020104030203" pitchFamily="2" charset="-79"/>
                        </a:rPr>
                        <a:t>▤ 서론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uLnTx/>
                        <a:uFillTx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haroni" panose="02010803020104030203" pitchFamily="2" charset="-79"/>
                        </a:rPr>
                        <a:t>▤ 시나리오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uLnTx/>
                          <a:uFillTx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haroni" panose="02010803020104030203" pitchFamily="2" charset="-79"/>
                        </a:rPr>
                        <a:t>▤ 시스템 구성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uLnTx/>
                        <a:uFillTx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uLnTx/>
                          <a:uFillTx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haroni" panose="02010803020104030203" pitchFamily="2" charset="-79"/>
                        </a:rPr>
                        <a:t>▤ 리소스 모니터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uLnTx/>
                        <a:uFillTx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97845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uLnTx/>
                          <a:uFillTx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haroni" panose="02010803020104030203" pitchFamily="2" charset="-79"/>
                        </a:rPr>
                        <a:t>▤ 시스템 동작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uLnTx/>
                        <a:uFillTx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uLnTx/>
                          <a:uFillTx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haroni" panose="02010803020104030203" pitchFamily="2" charset="-79"/>
                        </a:rPr>
                        <a:t>▤ 시연 영상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uLnTx/>
                        <a:uFillTx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uLnTx/>
                          <a:uFillTx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haroni" panose="02010803020104030203" pitchFamily="2" charset="-79"/>
                        </a:rPr>
                        <a:t>▤ 조원 역할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uLnTx/>
                        <a:uFillTx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uLnTx/>
                          <a:uFillTx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haroni" panose="02010803020104030203" pitchFamily="2" charset="-79"/>
                        </a:rPr>
                        <a:t>▤ 타임라인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uLnTx/>
                        <a:uFillTx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uLnTx/>
                          <a:uFillTx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haroni" panose="02010803020104030203" pitchFamily="2" charset="-79"/>
                        </a:rPr>
                        <a:t>▤ 구매내역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uLnTx/>
                        <a:uFillTx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29683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uLnTx/>
                        <a:uFillTx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82973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uLnTx/>
                        <a:uFillTx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18085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uLnTx/>
                        <a:uFillTx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467642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uLnTx/>
                        <a:uFillTx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3359508"/>
                  </a:ext>
                </a:extLst>
              </a:tr>
            </a:tbl>
          </a:graphicData>
        </a:graphic>
      </p:graphicFrame>
      <p:pic>
        <p:nvPicPr>
          <p:cNvPr id="12" name="그림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1213" y="1770412"/>
            <a:ext cx="2737664" cy="4199266"/>
          </a:xfrm>
          <a:prstGeom prst="rect">
            <a:avLst/>
          </a:prstGeom>
        </p:spPr>
      </p:pic>
      <p:sp>
        <p:nvSpPr>
          <p:cNvPr id="42" name="직사각형 41"/>
          <p:cNvSpPr/>
          <p:nvPr/>
        </p:nvSpPr>
        <p:spPr>
          <a:xfrm flipH="1">
            <a:off x="752717" y="155432"/>
            <a:ext cx="108000" cy="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3" name="직사각형 42"/>
          <p:cNvSpPr/>
          <p:nvPr/>
        </p:nvSpPr>
        <p:spPr>
          <a:xfrm flipH="1">
            <a:off x="752717" y="186131"/>
            <a:ext cx="108000" cy="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 flipH="1">
            <a:off x="752717" y="216830"/>
            <a:ext cx="108000" cy="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5" name="이등변 삼각형 44"/>
          <p:cNvSpPr/>
          <p:nvPr/>
        </p:nvSpPr>
        <p:spPr>
          <a:xfrm rot="16200000" flipH="1">
            <a:off x="677684" y="171791"/>
            <a:ext cx="50148" cy="45719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1096862" y="5240348"/>
            <a:ext cx="11139975" cy="1233308"/>
            <a:chOff x="1096862" y="5240348"/>
            <a:chExt cx="11139975" cy="1233308"/>
          </a:xfrm>
        </p:grpSpPr>
        <p:pic>
          <p:nvPicPr>
            <p:cNvPr id="94" name="그림 93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923" t="14922" r="34924" b="59981"/>
            <a:stretch/>
          </p:blipFill>
          <p:spPr>
            <a:xfrm>
              <a:off x="2730115" y="5251915"/>
              <a:ext cx="8301041" cy="1212949"/>
            </a:xfrm>
            <a:prstGeom prst="rect">
              <a:avLst/>
            </a:prstGeom>
          </p:spPr>
        </p:pic>
        <p:pic>
          <p:nvPicPr>
            <p:cNvPr id="95" name="그림 94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040" t="14922" b="59981"/>
            <a:stretch/>
          </p:blipFill>
          <p:spPr>
            <a:xfrm>
              <a:off x="11110284" y="5240348"/>
              <a:ext cx="1126553" cy="1233308"/>
            </a:xfrm>
            <a:prstGeom prst="rect">
              <a:avLst/>
            </a:prstGeom>
          </p:spPr>
        </p:pic>
        <p:pic>
          <p:nvPicPr>
            <p:cNvPr id="96" name="그림 95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922" r="63807" b="59981"/>
            <a:stretch/>
          </p:blipFill>
          <p:spPr>
            <a:xfrm>
              <a:off x="1096862" y="5251915"/>
              <a:ext cx="1738762" cy="1212950"/>
            </a:xfrm>
            <a:prstGeom prst="rect">
              <a:avLst/>
            </a:prstGeom>
          </p:spPr>
        </p:pic>
      </p:grpSp>
      <p:pic>
        <p:nvPicPr>
          <p:cNvPr id="97" name="그림 96">
            <a:extLst>
              <a:ext uri="{FF2B5EF4-FFF2-40B4-BE49-F238E27FC236}">
                <a16:creationId xmlns:a16="http://schemas.microsoft.com/office/drawing/2014/main" id="{1E69201B-4046-F8A6-EC49-42638F964A7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3520" y="5608418"/>
            <a:ext cx="589528" cy="58952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8" name="그림 97">
            <a:extLst>
              <a:ext uri="{FF2B5EF4-FFF2-40B4-BE49-F238E27FC236}">
                <a16:creationId xmlns:a16="http://schemas.microsoft.com/office/drawing/2014/main" id="{E61491A1-3806-7FB5-8266-25B6E5C31AD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2147" y="5577691"/>
            <a:ext cx="924132" cy="69781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29" name="그림 128" descr="텍스트, 전자기기, 벡터그래픽이(가) 표시된 사진&#10;&#10;자동 생성된 설명">
            <a:extLst>
              <a:ext uri="{FF2B5EF4-FFF2-40B4-BE49-F238E27FC236}">
                <a16:creationId xmlns:a16="http://schemas.microsoft.com/office/drawing/2014/main" id="{DCC6998B-E12A-728B-788E-3D5C19AB171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5179" y="5599181"/>
            <a:ext cx="589731" cy="58973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3763" y="1400195"/>
            <a:ext cx="2010789" cy="3840153"/>
          </a:xfrm>
          <a:prstGeom prst="rect">
            <a:avLst/>
          </a:prstGeom>
        </p:spPr>
      </p:pic>
      <p:pic>
        <p:nvPicPr>
          <p:cNvPr id="112" name="그림 111" descr="텍스트, 전자기기이(가) 표시된 사진&#10;&#10;자동 생성된 설명">
            <a:extLst>
              <a:ext uri="{FF2B5EF4-FFF2-40B4-BE49-F238E27FC236}">
                <a16:creationId xmlns:a16="http://schemas.microsoft.com/office/drawing/2014/main" id="{09BFFDF0-8861-CC70-1CC7-EDB99AA59F75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211101">
            <a:off x="6242781" y="2846962"/>
            <a:ext cx="699741" cy="699741"/>
          </a:xfrm>
          <a:prstGeom prst="rect">
            <a:avLst/>
          </a:prstGeom>
          <a:effectLst>
            <a:outerShdw blurRad="63500" sx="102000" sy="102000" algn="ctr" rotWithShape="0">
              <a:prstClr val="black"/>
            </a:outerShdw>
          </a:effectLst>
        </p:spPr>
      </p:pic>
      <p:pic>
        <p:nvPicPr>
          <p:cNvPr id="133" name="그림 132" descr="텍스트, 전자기기, 벡터그래픽이(가) 표시된 사진&#10;&#10;자동 생성된 설명">
            <a:extLst>
              <a:ext uri="{FF2B5EF4-FFF2-40B4-BE49-F238E27FC236}">
                <a16:creationId xmlns:a16="http://schemas.microsoft.com/office/drawing/2014/main" id="{DCC6998B-E12A-728B-788E-3D5C19AB171E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5719" y="2826305"/>
            <a:ext cx="863672" cy="863672"/>
          </a:xfrm>
          <a:prstGeom prst="rect">
            <a:avLst/>
          </a:prstGeom>
        </p:spPr>
      </p:pic>
      <p:sp>
        <p:nvSpPr>
          <p:cNvPr id="134" name="사다리꼴 133"/>
          <p:cNvSpPr/>
          <p:nvPr/>
        </p:nvSpPr>
        <p:spPr>
          <a:xfrm rot="5400000">
            <a:off x="4831668" y="2589041"/>
            <a:ext cx="868161" cy="1338200"/>
          </a:xfrm>
          <a:prstGeom prst="trapezoid">
            <a:avLst/>
          </a:prstGeom>
          <a:solidFill>
            <a:srgbClr val="FF0000">
              <a:alpha val="4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5" name="그림 13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7355" y="1420503"/>
            <a:ext cx="984842" cy="984842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0776" y="2036319"/>
            <a:ext cx="4959841" cy="3306561"/>
          </a:xfrm>
          <a:prstGeom prst="rect">
            <a:avLst/>
          </a:prstGeom>
        </p:spPr>
      </p:pic>
      <p:pic>
        <p:nvPicPr>
          <p:cNvPr id="136" name="그림 135">
            <a:extLst>
              <a:ext uri="{FF2B5EF4-FFF2-40B4-BE49-F238E27FC236}">
                <a16:creationId xmlns:a16="http://schemas.microsoft.com/office/drawing/2014/main" id="{0AB34277-9821-8947-B15F-FEE20A6F3729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1771" y="2723407"/>
            <a:ext cx="436011" cy="436011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6213" y="5574680"/>
            <a:ext cx="603055" cy="603055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4964" y="5550188"/>
            <a:ext cx="700825" cy="700825"/>
          </a:xfrm>
          <a:prstGeom prst="rect">
            <a:avLst/>
          </a:prstGeom>
        </p:spPr>
      </p:pic>
      <p:sp>
        <p:nvSpPr>
          <p:cNvPr id="137" name="TextBox 136"/>
          <p:cNvSpPr txBox="1"/>
          <p:nvPr/>
        </p:nvSpPr>
        <p:spPr>
          <a:xfrm>
            <a:off x="2396425" y="5089448"/>
            <a:ext cx="16422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accent3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KoPubWorld돋움체 Bold" panose="00000800000000000000" pitchFamily="2" charset="-127"/>
              </a:rPr>
              <a:t>1. QR Create</a:t>
            </a:r>
            <a:endParaRPr lang="ko-KR" altLang="en-US" sz="2000" dirty="0">
              <a:solidFill>
                <a:schemeClr val="accent3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KoPubWorld돋움체 Bold" panose="00000800000000000000" pitchFamily="2" charset="-127"/>
            </a:endParaRPr>
          </a:p>
        </p:txBody>
      </p:sp>
      <p:sp>
        <p:nvSpPr>
          <p:cNvPr id="138" name="TextBox 137"/>
          <p:cNvSpPr txBox="1"/>
          <p:nvPr/>
        </p:nvSpPr>
        <p:spPr>
          <a:xfrm>
            <a:off x="3974153" y="5080298"/>
            <a:ext cx="22581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accent3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KoPubWorld돋움체 Bold" panose="00000800000000000000" pitchFamily="2" charset="-127"/>
              </a:rPr>
              <a:t>2. Send to user</a:t>
            </a:r>
            <a:endParaRPr lang="ko-KR" altLang="en-US" sz="2000" dirty="0">
              <a:solidFill>
                <a:schemeClr val="accent3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KoPubWorld돋움체 Bold" panose="00000800000000000000" pitchFamily="2" charset="-127"/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4542889" y="2318301"/>
            <a:ext cx="22581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accent3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KoPubWorld돋움체 Bold" panose="00000800000000000000" pitchFamily="2" charset="-127"/>
              </a:rPr>
              <a:t>3. QR Scan</a:t>
            </a:r>
            <a:endParaRPr lang="ko-KR" altLang="en-US" sz="2000" dirty="0">
              <a:solidFill>
                <a:schemeClr val="accent3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KoPubWorld돋움체 Bold" panose="00000800000000000000" pitchFamily="2" charset="-127"/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6367120" y="5088500"/>
            <a:ext cx="22581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accent3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KoPubWorld돋움체 Bold" panose="00000800000000000000" pitchFamily="2" charset="-127"/>
              </a:rPr>
              <a:t>4. Data Collation</a:t>
            </a:r>
            <a:endParaRPr lang="ko-KR" altLang="en-US" sz="2000" dirty="0">
              <a:solidFill>
                <a:schemeClr val="accent3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KoPubWorld돋움체 Bold" panose="00000800000000000000" pitchFamily="2" charset="-127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9167109" y="5602558"/>
            <a:ext cx="707597" cy="688445"/>
            <a:chOff x="10212871" y="4768610"/>
            <a:chExt cx="707597" cy="688445"/>
          </a:xfrm>
        </p:grpSpPr>
        <p:pic>
          <p:nvPicPr>
            <p:cNvPr id="141" name="그림 140" descr="레고, 장난감이(가) 표시된 사진&#10;&#10;자동 생성된 설명">
              <a:extLst>
                <a:ext uri="{FF2B5EF4-FFF2-40B4-BE49-F238E27FC236}">
                  <a16:creationId xmlns:a16="http://schemas.microsoft.com/office/drawing/2014/main" id="{EBA2BB4F-6C94-0196-CBF3-8D2C1C86B6C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742321" flipH="1">
              <a:off x="10289025" y="4825612"/>
              <a:ext cx="631443" cy="631443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42" name="정육면체 141">
              <a:extLst>
                <a:ext uri="{FF2B5EF4-FFF2-40B4-BE49-F238E27FC236}">
                  <a16:creationId xmlns:a16="http://schemas.microsoft.com/office/drawing/2014/main" id="{78B0A33C-6193-B51F-582F-64E60ED1C58F}"/>
                </a:ext>
              </a:extLst>
            </p:cNvPr>
            <p:cNvSpPr/>
            <p:nvPr/>
          </p:nvSpPr>
          <p:spPr>
            <a:xfrm rot="20364298" flipH="1">
              <a:off x="10212871" y="4768610"/>
              <a:ext cx="92237" cy="487735"/>
            </a:xfrm>
            <a:prstGeom prst="cube">
              <a:avLst>
                <a:gd name="adj" fmla="val 65011"/>
              </a:avLst>
            </a:prstGeom>
            <a:solidFill>
              <a:schemeClr val="accent1">
                <a:lumMod val="60000"/>
                <a:lumOff val="40000"/>
              </a:schemeClr>
            </a:solidFill>
            <a:ln w="15875">
              <a:solidFill>
                <a:schemeClr val="tx1">
                  <a:lumMod val="75000"/>
                  <a:lumOff val="2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43" name="그림 142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5260" y="5665809"/>
            <a:ext cx="469584" cy="469584"/>
          </a:xfrm>
          <a:prstGeom prst="rect">
            <a:avLst/>
          </a:prstGeom>
        </p:spPr>
      </p:pic>
      <p:sp>
        <p:nvSpPr>
          <p:cNvPr id="145" name="TextBox 144"/>
          <p:cNvSpPr txBox="1"/>
          <p:nvPr/>
        </p:nvSpPr>
        <p:spPr>
          <a:xfrm>
            <a:off x="8607810" y="5080298"/>
            <a:ext cx="31542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C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KoPubWorld돋움체 Bold" panose="00000800000000000000" pitchFamily="2" charset="-127"/>
              </a:rPr>
              <a:t>5. Open the door &amp; Update</a:t>
            </a:r>
            <a:endParaRPr lang="ko-KR" altLang="en-US" sz="2000" dirty="0">
              <a:solidFill>
                <a:srgbClr val="C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KoPubWorld돋움체 Bold" panose="00000800000000000000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7F05EAE8-20EC-C8F8-C425-1BAF6AF6B828}"/>
              </a:ext>
            </a:extLst>
          </p:cNvPr>
          <p:cNvGrpSpPr/>
          <p:nvPr/>
        </p:nvGrpSpPr>
        <p:grpSpPr>
          <a:xfrm>
            <a:off x="-7620" y="-76200"/>
            <a:ext cx="12313919" cy="7067550"/>
            <a:chOff x="-95250" y="-76200"/>
            <a:chExt cx="12401550" cy="7067550"/>
          </a:xfrm>
        </p:grpSpPr>
        <p:sp>
          <p:nvSpPr>
            <p:cNvPr id="53" name="순서도: 처리 52">
              <a:extLst>
                <a:ext uri="{FF2B5EF4-FFF2-40B4-BE49-F238E27FC236}">
                  <a16:creationId xmlns:a16="http://schemas.microsoft.com/office/drawing/2014/main" id="{08871C54-7A3B-A80B-4D8B-74453A3A3627}"/>
                </a:ext>
              </a:extLst>
            </p:cNvPr>
            <p:cNvSpPr/>
            <p:nvPr/>
          </p:nvSpPr>
          <p:spPr>
            <a:xfrm>
              <a:off x="-95250" y="-76200"/>
              <a:ext cx="12401550" cy="7067550"/>
            </a:xfrm>
            <a:prstGeom prst="flowChartProcess">
              <a:avLst/>
            </a:prstGeom>
            <a:solidFill>
              <a:schemeClr val="tx1">
                <a:alpha val="6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1" name="그림 50">
              <a:extLst>
                <a:ext uri="{FF2B5EF4-FFF2-40B4-BE49-F238E27FC236}">
                  <a16:creationId xmlns:a16="http://schemas.microsoft.com/office/drawing/2014/main" id="{82CFCF5C-F612-505C-84A6-8A41BB05AB3E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12900" y="582495"/>
              <a:ext cx="8939979" cy="5587485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C9A09968-6CF5-3D75-4F58-7003886A11DA}"/>
              </a:ext>
            </a:extLst>
          </p:cNvPr>
          <p:cNvSpPr txBox="1"/>
          <p:nvPr/>
        </p:nvSpPr>
        <p:spPr>
          <a:xfrm>
            <a:off x="1273863" y="8394"/>
            <a:ext cx="15011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시나리오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</a:t>
            </a:r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7395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FF35B2FB-45FA-2A0A-F1A5-BEF0816190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031" b="92383" l="9961" r="89844">
                        <a14:foregroundMark x1="17578" y1="84180" x2="21875" y2="92578"/>
                        <a14:foregroundMark x1="75977" y1="13086" x2="82617" y2="9180"/>
                        <a14:foregroundMark x1="83398" y1="7031" x2="86328" y2="7031"/>
                        <a14:backgroundMark x1="16602" y1="25195" x2="44531" y2="13281"/>
                        <a14:backgroundMark x1="28516" y1="32031" x2="31055" y2="304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4844" y="2140323"/>
            <a:ext cx="703623" cy="703623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90BE33A5-0EEB-C970-1894-5326B5C674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8813" y="2396873"/>
            <a:ext cx="924132" cy="69781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65D9F26A-6550-D6E4-FAA7-AE6E34D5102A}"/>
              </a:ext>
            </a:extLst>
          </p:cNvPr>
          <p:cNvSpPr/>
          <p:nvPr/>
        </p:nvSpPr>
        <p:spPr>
          <a:xfrm>
            <a:off x="3648965" y="1748264"/>
            <a:ext cx="1371307" cy="369332"/>
          </a:xfrm>
          <a:prstGeom prst="roundRect">
            <a:avLst>
              <a:gd name="adj" fmla="val 50000"/>
            </a:avLst>
          </a:prstGeom>
          <a:solidFill>
            <a:schemeClr val="tx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택배함 외부</a:t>
            </a:r>
          </a:p>
        </p:txBody>
      </p:sp>
      <p:pic>
        <p:nvPicPr>
          <p:cNvPr id="55" name="그림 54" descr="전자기기, 측정기, 프로젝터이(가) 표시된 사진&#10;&#10;자동 생성된 설명">
            <a:extLst>
              <a:ext uri="{FF2B5EF4-FFF2-40B4-BE49-F238E27FC236}">
                <a16:creationId xmlns:a16="http://schemas.microsoft.com/office/drawing/2014/main" id="{1281E946-ECFD-8FBA-23CB-CDAAF70440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0572" y="4467594"/>
            <a:ext cx="880979" cy="880979"/>
          </a:xfrm>
          <a:prstGeom prst="rect">
            <a:avLst/>
          </a:prstGeom>
          <a:effectLst>
            <a:outerShdw blurRad="63500" sx="105000" sy="105000" algn="ctr" rotWithShape="0">
              <a:schemeClr val="tx1">
                <a:lumMod val="95000"/>
                <a:lumOff val="5000"/>
              </a:schemeClr>
            </a:outerShdw>
          </a:effectLst>
        </p:spPr>
      </p:pic>
      <p:pic>
        <p:nvPicPr>
          <p:cNvPr id="56" name="그림 55" descr="전자기기, 측정기, 프로젝터이(가) 표시된 사진&#10;&#10;자동 생성된 설명">
            <a:extLst>
              <a:ext uri="{FF2B5EF4-FFF2-40B4-BE49-F238E27FC236}">
                <a16:creationId xmlns:a16="http://schemas.microsoft.com/office/drawing/2014/main" id="{D0BB094F-C05C-A7C1-2D24-7C136750CA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4013" y="4467594"/>
            <a:ext cx="880979" cy="880979"/>
          </a:xfrm>
          <a:prstGeom prst="rect">
            <a:avLst/>
          </a:prstGeom>
          <a:effectLst>
            <a:outerShdw blurRad="63500" sx="105000" sy="105000" algn="ctr" rotWithShape="0">
              <a:schemeClr val="tx1">
                <a:lumMod val="95000"/>
                <a:lumOff val="5000"/>
              </a:schemeClr>
            </a:outerShdw>
          </a:effectLst>
        </p:spPr>
      </p:pic>
      <p:pic>
        <p:nvPicPr>
          <p:cNvPr id="57" name="그림 56" descr="전자기기, 측정기, 프로젝터이(가) 표시된 사진&#10;&#10;자동 생성된 설명">
            <a:extLst>
              <a:ext uri="{FF2B5EF4-FFF2-40B4-BE49-F238E27FC236}">
                <a16:creationId xmlns:a16="http://schemas.microsoft.com/office/drawing/2014/main" id="{6EE09475-8BC3-BA51-49D7-684779E52A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7292" y="4467594"/>
            <a:ext cx="880979" cy="880979"/>
          </a:xfrm>
          <a:prstGeom prst="rect">
            <a:avLst/>
          </a:prstGeom>
          <a:effectLst>
            <a:outerShdw blurRad="63500" sx="105000" sy="105000" algn="ctr" rotWithShape="0">
              <a:schemeClr val="tx1">
                <a:lumMod val="95000"/>
                <a:lumOff val="5000"/>
              </a:schemeClr>
            </a:outerShdw>
          </a:effectLst>
        </p:spPr>
      </p:pic>
      <p:pic>
        <p:nvPicPr>
          <p:cNvPr id="62" name="그림 61">
            <a:extLst>
              <a:ext uri="{FF2B5EF4-FFF2-40B4-BE49-F238E27FC236}">
                <a16:creationId xmlns:a16="http://schemas.microsoft.com/office/drawing/2014/main" id="{767CAF3E-2E9F-69B6-BB70-7A7612432B7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8554" y="2168211"/>
            <a:ext cx="791641" cy="791641"/>
          </a:xfrm>
          <a:prstGeom prst="rect">
            <a:avLst/>
          </a:prstGeom>
          <a:effectLst>
            <a:outerShdw blurRad="63500" sx="102000" sy="102000" algn="ctr" rotWithShape="0">
              <a:prstClr val="black"/>
            </a:outerShdw>
          </a:effectLst>
        </p:spPr>
      </p:pic>
      <p:pic>
        <p:nvPicPr>
          <p:cNvPr id="66" name="그림 65" descr="텍스트, 전자기기이(가) 표시된 사진&#10;&#10;자동 생성된 설명">
            <a:extLst>
              <a:ext uri="{FF2B5EF4-FFF2-40B4-BE49-F238E27FC236}">
                <a16:creationId xmlns:a16="http://schemas.microsoft.com/office/drawing/2014/main" id="{6725A633-D902-0220-D93F-656767FB8D4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0008" y="2925606"/>
            <a:ext cx="857556" cy="857556"/>
          </a:xfrm>
          <a:prstGeom prst="rect">
            <a:avLst/>
          </a:prstGeom>
          <a:effectLst>
            <a:outerShdw blurRad="63500" sx="102000" sy="102000" algn="ctr" rotWithShape="0">
              <a:prstClr val="black"/>
            </a:outerShdw>
          </a:effectLst>
        </p:spPr>
      </p:pic>
      <p:grpSp>
        <p:nvGrpSpPr>
          <p:cNvPr id="67" name="그룹 66">
            <a:extLst>
              <a:ext uri="{FF2B5EF4-FFF2-40B4-BE49-F238E27FC236}">
                <a16:creationId xmlns:a16="http://schemas.microsoft.com/office/drawing/2014/main" id="{4B4957F6-4D00-C976-F24E-1D1A2D3B45C3}"/>
              </a:ext>
            </a:extLst>
          </p:cNvPr>
          <p:cNvGrpSpPr/>
          <p:nvPr/>
        </p:nvGrpSpPr>
        <p:grpSpPr>
          <a:xfrm>
            <a:off x="5892003" y="621428"/>
            <a:ext cx="1241838" cy="1007499"/>
            <a:chOff x="6033996" y="750648"/>
            <a:chExt cx="1241838" cy="1007499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10C03190-91B1-A307-EDEC-E7CCD05A857F}"/>
                </a:ext>
              </a:extLst>
            </p:cNvPr>
            <p:cNvGrpSpPr/>
            <p:nvPr/>
          </p:nvGrpSpPr>
          <p:grpSpPr>
            <a:xfrm>
              <a:off x="6033996" y="750648"/>
              <a:ext cx="1007499" cy="1007499"/>
              <a:chOff x="5352233" y="5254722"/>
              <a:chExt cx="1007499" cy="1007499"/>
            </a:xfrm>
          </p:grpSpPr>
          <p:sp>
            <p:nvSpPr>
              <p:cNvPr id="26" name="정육면체 25">
                <a:extLst>
                  <a:ext uri="{FF2B5EF4-FFF2-40B4-BE49-F238E27FC236}">
                    <a16:creationId xmlns:a16="http://schemas.microsoft.com/office/drawing/2014/main" id="{5561A590-80BA-B3D1-4F08-EFF6244B0282}"/>
                  </a:ext>
                </a:extLst>
              </p:cNvPr>
              <p:cNvSpPr/>
              <p:nvPr/>
            </p:nvSpPr>
            <p:spPr>
              <a:xfrm>
                <a:off x="5352233" y="5254722"/>
                <a:ext cx="1007499" cy="1007499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5875">
                <a:solidFill>
                  <a:schemeClr val="tx1">
                    <a:lumMod val="75000"/>
                    <a:lumOff val="25000"/>
                  </a:schemeClr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93C2A848-D09E-0766-A436-ADCC28CFF227}"/>
                  </a:ext>
                </a:extLst>
              </p:cNvPr>
              <p:cNvSpPr/>
              <p:nvPr/>
            </p:nvSpPr>
            <p:spPr>
              <a:xfrm>
                <a:off x="5445126" y="5769007"/>
                <a:ext cx="67255" cy="23004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  <a:effectLst>
                <a:outerShdw blurRad="12700" sx="102000" sy="102000" algn="ctr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3AF5744D-5220-8B12-6A4A-92FDBE8203B3}"/>
                </a:ext>
              </a:extLst>
            </p:cNvPr>
            <p:cNvGrpSpPr/>
            <p:nvPr/>
          </p:nvGrpSpPr>
          <p:grpSpPr>
            <a:xfrm>
              <a:off x="6537745" y="868473"/>
              <a:ext cx="738089" cy="792919"/>
              <a:chOff x="684718" y="1146750"/>
              <a:chExt cx="876750" cy="941880"/>
            </a:xfrm>
          </p:grpSpPr>
          <p:pic>
            <p:nvPicPr>
              <p:cNvPr id="10" name="그림 9">
                <a:extLst>
                  <a:ext uri="{FF2B5EF4-FFF2-40B4-BE49-F238E27FC236}">
                    <a16:creationId xmlns:a16="http://schemas.microsoft.com/office/drawing/2014/main" id="{A5352D53-9E0E-1F17-7306-F9390CA927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4718" y="1336460"/>
                <a:ext cx="752170" cy="752170"/>
              </a:xfrm>
              <a:prstGeom prst="rect">
                <a:avLst/>
              </a:prstGeo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EC66D5EC-0338-FDAB-DF41-3234A20F99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63821" y="1146750"/>
                <a:ext cx="397647" cy="397647"/>
              </a:xfrm>
              <a:prstGeom prst="rect">
                <a:avLst/>
              </a:prstGeo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</p:pic>
        </p:grpSp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94A33637-789C-FD3B-3BE3-5F5C5A428924}"/>
              </a:ext>
            </a:extLst>
          </p:cNvPr>
          <p:cNvGrpSpPr/>
          <p:nvPr/>
        </p:nvGrpSpPr>
        <p:grpSpPr>
          <a:xfrm>
            <a:off x="8125068" y="621428"/>
            <a:ext cx="1241838" cy="1007499"/>
            <a:chOff x="6033996" y="750648"/>
            <a:chExt cx="1241838" cy="1007499"/>
          </a:xfrm>
        </p:grpSpPr>
        <p:grpSp>
          <p:nvGrpSpPr>
            <p:cNvPr id="69" name="그룹 68">
              <a:extLst>
                <a:ext uri="{FF2B5EF4-FFF2-40B4-BE49-F238E27FC236}">
                  <a16:creationId xmlns:a16="http://schemas.microsoft.com/office/drawing/2014/main" id="{D77AB3C4-1CB8-1473-6BC0-69CC77B6F758}"/>
                </a:ext>
              </a:extLst>
            </p:cNvPr>
            <p:cNvGrpSpPr/>
            <p:nvPr/>
          </p:nvGrpSpPr>
          <p:grpSpPr>
            <a:xfrm>
              <a:off x="6033996" y="750648"/>
              <a:ext cx="1007499" cy="1007499"/>
              <a:chOff x="5352233" y="5254722"/>
              <a:chExt cx="1007499" cy="1007499"/>
            </a:xfrm>
          </p:grpSpPr>
          <p:sp>
            <p:nvSpPr>
              <p:cNvPr id="73" name="정육면체 72">
                <a:extLst>
                  <a:ext uri="{FF2B5EF4-FFF2-40B4-BE49-F238E27FC236}">
                    <a16:creationId xmlns:a16="http://schemas.microsoft.com/office/drawing/2014/main" id="{0CE37138-EB44-A135-7500-1FF52A11F390}"/>
                  </a:ext>
                </a:extLst>
              </p:cNvPr>
              <p:cNvSpPr/>
              <p:nvPr/>
            </p:nvSpPr>
            <p:spPr>
              <a:xfrm>
                <a:off x="5352233" y="5254722"/>
                <a:ext cx="1007499" cy="1007499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5875">
                <a:solidFill>
                  <a:schemeClr val="tx1">
                    <a:lumMod val="75000"/>
                    <a:lumOff val="25000"/>
                  </a:schemeClr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4" name="직사각형 73">
                <a:extLst>
                  <a:ext uri="{FF2B5EF4-FFF2-40B4-BE49-F238E27FC236}">
                    <a16:creationId xmlns:a16="http://schemas.microsoft.com/office/drawing/2014/main" id="{B56E3273-2994-BC3C-FFD5-159DF1DD91A5}"/>
                  </a:ext>
                </a:extLst>
              </p:cNvPr>
              <p:cNvSpPr/>
              <p:nvPr/>
            </p:nvSpPr>
            <p:spPr>
              <a:xfrm>
                <a:off x="5445126" y="5769007"/>
                <a:ext cx="67255" cy="23004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  <a:effectLst>
                <a:outerShdw blurRad="12700" sx="102000" sy="102000" algn="ctr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70" name="그룹 69">
              <a:extLst>
                <a:ext uri="{FF2B5EF4-FFF2-40B4-BE49-F238E27FC236}">
                  <a16:creationId xmlns:a16="http://schemas.microsoft.com/office/drawing/2014/main" id="{42A4937F-1081-0AC8-364E-877F950BFEFF}"/>
                </a:ext>
              </a:extLst>
            </p:cNvPr>
            <p:cNvGrpSpPr/>
            <p:nvPr/>
          </p:nvGrpSpPr>
          <p:grpSpPr>
            <a:xfrm>
              <a:off x="6537745" y="868473"/>
              <a:ext cx="738089" cy="792919"/>
              <a:chOff x="684718" y="1146750"/>
              <a:chExt cx="876750" cy="941880"/>
            </a:xfrm>
          </p:grpSpPr>
          <p:pic>
            <p:nvPicPr>
              <p:cNvPr id="71" name="그림 70">
                <a:extLst>
                  <a:ext uri="{FF2B5EF4-FFF2-40B4-BE49-F238E27FC236}">
                    <a16:creationId xmlns:a16="http://schemas.microsoft.com/office/drawing/2014/main" id="{F460D576-9966-F37A-5C43-4892580C96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4718" y="1336460"/>
                <a:ext cx="752170" cy="752170"/>
              </a:xfrm>
              <a:prstGeom prst="rect">
                <a:avLst/>
              </a:prstGeo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72" name="그림 71">
                <a:extLst>
                  <a:ext uri="{FF2B5EF4-FFF2-40B4-BE49-F238E27FC236}">
                    <a16:creationId xmlns:a16="http://schemas.microsoft.com/office/drawing/2014/main" id="{A936266F-3291-5851-2882-0ECAA98A2A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63821" y="1146750"/>
                <a:ext cx="397647" cy="397647"/>
              </a:xfrm>
              <a:prstGeom prst="rect">
                <a:avLst/>
              </a:prstGeo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</p:pic>
        </p:grpSp>
      </p:grp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838061C6-622B-4044-A79D-3CA41C2EC112}"/>
              </a:ext>
            </a:extLst>
          </p:cNvPr>
          <p:cNvGrpSpPr/>
          <p:nvPr/>
        </p:nvGrpSpPr>
        <p:grpSpPr>
          <a:xfrm>
            <a:off x="10358133" y="621428"/>
            <a:ext cx="1241838" cy="1007499"/>
            <a:chOff x="6033996" y="750648"/>
            <a:chExt cx="1241838" cy="1007499"/>
          </a:xfrm>
        </p:grpSpPr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id="{61948266-9598-F9F2-0FB9-1AD936935D55}"/>
                </a:ext>
              </a:extLst>
            </p:cNvPr>
            <p:cNvGrpSpPr/>
            <p:nvPr/>
          </p:nvGrpSpPr>
          <p:grpSpPr>
            <a:xfrm>
              <a:off x="6033996" y="750648"/>
              <a:ext cx="1007499" cy="1007499"/>
              <a:chOff x="5352233" y="5254722"/>
              <a:chExt cx="1007499" cy="1007499"/>
            </a:xfrm>
          </p:grpSpPr>
          <p:sp>
            <p:nvSpPr>
              <p:cNvPr id="80" name="정육면체 79">
                <a:extLst>
                  <a:ext uri="{FF2B5EF4-FFF2-40B4-BE49-F238E27FC236}">
                    <a16:creationId xmlns:a16="http://schemas.microsoft.com/office/drawing/2014/main" id="{3EBF1C99-1054-E95D-3D0B-CAD412A358D3}"/>
                  </a:ext>
                </a:extLst>
              </p:cNvPr>
              <p:cNvSpPr/>
              <p:nvPr/>
            </p:nvSpPr>
            <p:spPr>
              <a:xfrm>
                <a:off x="5352233" y="5254722"/>
                <a:ext cx="1007499" cy="1007499"/>
              </a:xfrm>
              <a:prstGeom prst="cube">
                <a:avLst/>
              </a:prstGeom>
              <a:solidFill>
                <a:schemeClr val="bg1">
                  <a:lumMod val="95000"/>
                </a:schemeClr>
              </a:solidFill>
              <a:ln w="15875">
                <a:solidFill>
                  <a:schemeClr val="tx1">
                    <a:lumMod val="75000"/>
                    <a:lumOff val="25000"/>
                  </a:schemeClr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1" name="직사각형 80">
                <a:extLst>
                  <a:ext uri="{FF2B5EF4-FFF2-40B4-BE49-F238E27FC236}">
                    <a16:creationId xmlns:a16="http://schemas.microsoft.com/office/drawing/2014/main" id="{7A61F0F5-B22E-0A2C-9DD4-D2E785AD3887}"/>
                  </a:ext>
                </a:extLst>
              </p:cNvPr>
              <p:cNvSpPr/>
              <p:nvPr/>
            </p:nvSpPr>
            <p:spPr>
              <a:xfrm>
                <a:off x="5445126" y="5769007"/>
                <a:ext cx="67255" cy="23004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  <a:effectLst>
                <a:outerShdw blurRad="12700" sx="102000" sy="102000" algn="ctr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77" name="그룹 76">
              <a:extLst>
                <a:ext uri="{FF2B5EF4-FFF2-40B4-BE49-F238E27FC236}">
                  <a16:creationId xmlns:a16="http://schemas.microsoft.com/office/drawing/2014/main" id="{F1C656EF-93E9-6323-5585-AE0625A7D792}"/>
                </a:ext>
              </a:extLst>
            </p:cNvPr>
            <p:cNvGrpSpPr/>
            <p:nvPr/>
          </p:nvGrpSpPr>
          <p:grpSpPr>
            <a:xfrm>
              <a:off x="6537745" y="868473"/>
              <a:ext cx="738089" cy="792919"/>
              <a:chOff x="684718" y="1146750"/>
              <a:chExt cx="876750" cy="941880"/>
            </a:xfrm>
          </p:grpSpPr>
          <p:pic>
            <p:nvPicPr>
              <p:cNvPr id="78" name="그림 77">
                <a:extLst>
                  <a:ext uri="{FF2B5EF4-FFF2-40B4-BE49-F238E27FC236}">
                    <a16:creationId xmlns:a16="http://schemas.microsoft.com/office/drawing/2014/main" id="{E72E7833-27E7-49B3-F7F5-D45857D5AB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4718" y="1336460"/>
                <a:ext cx="752170" cy="752170"/>
              </a:xfrm>
              <a:prstGeom prst="rect">
                <a:avLst/>
              </a:prstGeo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79" name="그림 78">
                <a:extLst>
                  <a:ext uri="{FF2B5EF4-FFF2-40B4-BE49-F238E27FC236}">
                    <a16:creationId xmlns:a16="http://schemas.microsoft.com/office/drawing/2014/main" id="{83A2E084-84AC-AE1F-BCF9-D5FB8B5DC7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63821" y="1146750"/>
                <a:ext cx="397647" cy="397647"/>
              </a:xfrm>
              <a:prstGeom prst="rect">
                <a:avLst/>
              </a:prstGeo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</p:pic>
        </p:grpSp>
      </p:grpSp>
      <p:grpSp>
        <p:nvGrpSpPr>
          <p:cNvPr id="98" name="그룹 97">
            <a:extLst>
              <a:ext uri="{FF2B5EF4-FFF2-40B4-BE49-F238E27FC236}">
                <a16:creationId xmlns:a16="http://schemas.microsoft.com/office/drawing/2014/main" id="{BC9C933D-C471-4D28-D638-1D72335E24C4}"/>
              </a:ext>
            </a:extLst>
          </p:cNvPr>
          <p:cNvGrpSpPr/>
          <p:nvPr/>
        </p:nvGrpSpPr>
        <p:grpSpPr>
          <a:xfrm>
            <a:off x="1686179" y="654401"/>
            <a:ext cx="924131" cy="924131"/>
            <a:chOff x="1590929" y="806801"/>
            <a:chExt cx="924131" cy="924131"/>
          </a:xfrm>
        </p:grpSpPr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729366CA-F944-CFC4-C589-C986291C23F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90929" y="806801"/>
              <a:ext cx="924131" cy="924131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8CCE36D2-73DE-D759-7DEB-F9BC486123D0}"/>
                </a:ext>
              </a:extLst>
            </p:cNvPr>
            <p:cNvGrpSpPr/>
            <p:nvPr/>
          </p:nvGrpSpPr>
          <p:grpSpPr>
            <a:xfrm>
              <a:off x="1761196" y="831354"/>
              <a:ext cx="709711" cy="762432"/>
              <a:chOff x="684718" y="1146750"/>
              <a:chExt cx="876750" cy="941880"/>
            </a:xfrm>
          </p:grpSpPr>
          <p:pic>
            <p:nvPicPr>
              <p:cNvPr id="4" name="그림 3">
                <a:extLst>
                  <a:ext uri="{FF2B5EF4-FFF2-40B4-BE49-F238E27FC236}">
                    <a16:creationId xmlns:a16="http://schemas.microsoft.com/office/drawing/2014/main" id="{D3BE9B47-D39F-5444-CCCD-252B7B48A0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4718" y="1336460"/>
                <a:ext cx="752170" cy="752170"/>
              </a:xfrm>
              <a:prstGeom prst="rect">
                <a:avLst/>
              </a:prstGeo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5" name="그림 4">
                <a:extLst>
                  <a:ext uri="{FF2B5EF4-FFF2-40B4-BE49-F238E27FC236}">
                    <a16:creationId xmlns:a16="http://schemas.microsoft.com/office/drawing/2014/main" id="{648C2F02-B9FE-391F-CB63-2CE06B90CE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63821" y="1146750"/>
                <a:ext cx="397647" cy="397647"/>
              </a:xfrm>
              <a:prstGeom prst="rect">
                <a:avLst/>
              </a:prstGeo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</p:pic>
        </p:grpSp>
      </p:grp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1DD190AE-244A-B980-5C8A-AE70E7E45590}"/>
              </a:ext>
            </a:extLst>
          </p:cNvPr>
          <p:cNvGrpSpPr/>
          <p:nvPr/>
        </p:nvGrpSpPr>
        <p:grpSpPr>
          <a:xfrm>
            <a:off x="3869762" y="700629"/>
            <a:ext cx="867802" cy="856217"/>
            <a:chOff x="3829881" y="853029"/>
            <a:chExt cx="867802" cy="856217"/>
          </a:xfrm>
        </p:grpSpPr>
        <p:sp>
          <p:nvSpPr>
            <p:cNvPr id="82" name="정육면체 81">
              <a:extLst>
                <a:ext uri="{FF2B5EF4-FFF2-40B4-BE49-F238E27FC236}">
                  <a16:creationId xmlns:a16="http://schemas.microsoft.com/office/drawing/2014/main" id="{BAFB0619-25FD-EC70-7B0B-507B8AF18805}"/>
                </a:ext>
              </a:extLst>
            </p:cNvPr>
            <p:cNvSpPr/>
            <p:nvPr/>
          </p:nvSpPr>
          <p:spPr>
            <a:xfrm>
              <a:off x="3829881" y="891655"/>
              <a:ext cx="867802" cy="817591"/>
            </a:xfrm>
            <a:prstGeom prst="cube">
              <a:avLst>
                <a:gd name="adj" fmla="val 9941"/>
              </a:avLst>
            </a:prstGeom>
            <a:solidFill>
              <a:schemeClr val="bg1">
                <a:lumMod val="95000"/>
              </a:schemeClr>
            </a:solidFill>
            <a:ln w="15875">
              <a:solidFill>
                <a:schemeClr val="tx1">
                  <a:lumMod val="75000"/>
                  <a:lumOff val="2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DABD4E72-FAA1-AD54-69EB-3E0FC4163240}"/>
                </a:ext>
              </a:extLst>
            </p:cNvPr>
            <p:cNvGrpSpPr/>
            <p:nvPr/>
          </p:nvGrpSpPr>
          <p:grpSpPr>
            <a:xfrm>
              <a:off x="3918997" y="853029"/>
              <a:ext cx="747227" cy="802736"/>
              <a:chOff x="684718" y="1146750"/>
              <a:chExt cx="876750" cy="941880"/>
            </a:xfrm>
          </p:grpSpPr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509B8DA0-DEA8-6A5A-C87D-2095C58F1F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4718" y="1336460"/>
                <a:ext cx="752170" cy="752170"/>
              </a:xfrm>
              <a:prstGeom prst="rect">
                <a:avLst/>
              </a:prstGeo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id="{B51C6FAD-FCEC-F1BC-F3BF-F09FAB9235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63821" y="1146750"/>
                <a:ext cx="397647" cy="397647"/>
              </a:xfrm>
              <a:prstGeom prst="rect">
                <a:avLst/>
              </a:prstGeo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</p:pic>
        </p:grpSp>
      </p:grpSp>
      <p:sp>
        <p:nvSpPr>
          <p:cNvPr id="95" name="사각형: 둥근 모서리 94">
            <a:extLst>
              <a:ext uri="{FF2B5EF4-FFF2-40B4-BE49-F238E27FC236}">
                <a16:creationId xmlns:a16="http://schemas.microsoft.com/office/drawing/2014/main" id="{AED2CEDA-1D13-E5F2-CB2E-C927562A2715}"/>
              </a:ext>
            </a:extLst>
          </p:cNvPr>
          <p:cNvSpPr/>
          <p:nvPr/>
        </p:nvSpPr>
        <p:spPr>
          <a:xfrm>
            <a:off x="5835340" y="1748264"/>
            <a:ext cx="1371307" cy="369332"/>
          </a:xfrm>
          <a:prstGeom prst="roundRect">
            <a:avLst>
              <a:gd name="adj" fmla="val 50000"/>
            </a:avLst>
          </a:prstGeom>
          <a:solidFill>
            <a:schemeClr val="tx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택배함 내부</a:t>
            </a:r>
          </a:p>
        </p:txBody>
      </p:sp>
      <p:sp>
        <p:nvSpPr>
          <p:cNvPr id="96" name="사각형: 둥근 모서리 95">
            <a:extLst>
              <a:ext uri="{FF2B5EF4-FFF2-40B4-BE49-F238E27FC236}">
                <a16:creationId xmlns:a16="http://schemas.microsoft.com/office/drawing/2014/main" id="{3983C853-736F-481A-DD28-66ACB4553841}"/>
              </a:ext>
            </a:extLst>
          </p:cNvPr>
          <p:cNvSpPr/>
          <p:nvPr/>
        </p:nvSpPr>
        <p:spPr>
          <a:xfrm>
            <a:off x="8021715" y="1748264"/>
            <a:ext cx="1371307" cy="369332"/>
          </a:xfrm>
          <a:prstGeom prst="roundRect">
            <a:avLst>
              <a:gd name="adj" fmla="val 50000"/>
            </a:avLst>
          </a:prstGeom>
          <a:solidFill>
            <a:schemeClr val="tx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택배함 내부</a:t>
            </a:r>
          </a:p>
        </p:txBody>
      </p:sp>
      <p:sp>
        <p:nvSpPr>
          <p:cNvPr id="97" name="사각형: 둥근 모서리 96">
            <a:extLst>
              <a:ext uri="{FF2B5EF4-FFF2-40B4-BE49-F238E27FC236}">
                <a16:creationId xmlns:a16="http://schemas.microsoft.com/office/drawing/2014/main" id="{921BCF9E-A331-8E6E-0B0A-27B52C061CCE}"/>
              </a:ext>
            </a:extLst>
          </p:cNvPr>
          <p:cNvSpPr/>
          <p:nvPr/>
        </p:nvSpPr>
        <p:spPr>
          <a:xfrm>
            <a:off x="10208092" y="1748264"/>
            <a:ext cx="1371307" cy="369332"/>
          </a:xfrm>
          <a:prstGeom prst="roundRect">
            <a:avLst>
              <a:gd name="adj" fmla="val 50000"/>
            </a:avLst>
          </a:prstGeom>
          <a:solidFill>
            <a:schemeClr val="tx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택배함 내부</a:t>
            </a:r>
          </a:p>
        </p:txBody>
      </p:sp>
      <p:sp>
        <p:nvSpPr>
          <p:cNvPr id="100" name="사각형: 둥근 모서리 99">
            <a:extLst>
              <a:ext uri="{FF2B5EF4-FFF2-40B4-BE49-F238E27FC236}">
                <a16:creationId xmlns:a16="http://schemas.microsoft.com/office/drawing/2014/main" id="{B8DB3233-1677-D6E4-852A-2C1192A14393}"/>
              </a:ext>
            </a:extLst>
          </p:cNvPr>
          <p:cNvSpPr/>
          <p:nvPr/>
        </p:nvSpPr>
        <p:spPr>
          <a:xfrm>
            <a:off x="1462590" y="1748264"/>
            <a:ext cx="1371307" cy="369332"/>
          </a:xfrm>
          <a:prstGeom prst="roundRect">
            <a:avLst>
              <a:gd name="adj" fmla="val 50000"/>
            </a:avLst>
          </a:prstGeom>
          <a:solidFill>
            <a:schemeClr val="tx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서버</a:t>
            </a:r>
          </a:p>
        </p:txBody>
      </p:sp>
      <p:pic>
        <p:nvPicPr>
          <p:cNvPr id="101" name="그림 100">
            <a:extLst>
              <a:ext uri="{FF2B5EF4-FFF2-40B4-BE49-F238E27FC236}">
                <a16:creationId xmlns:a16="http://schemas.microsoft.com/office/drawing/2014/main" id="{F34921DE-40E2-E121-7110-1D07594790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7572" y="2169332"/>
            <a:ext cx="791641" cy="791641"/>
          </a:xfrm>
          <a:prstGeom prst="rect">
            <a:avLst/>
          </a:prstGeom>
          <a:effectLst>
            <a:outerShdw blurRad="63500" sx="102000" sy="102000" algn="ctr" rotWithShape="0">
              <a:prstClr val="black"/>
            </a:outerShdw>
          </a:effectLst>
        </p:spPr>
      </p:pic>
      <p:pic>
        <p:nvPicPr>
          <p:cNvPr id="102" name="그림 101">
            <a:extLst>
              <a:ext uri="{FF2B5EF4-FFF2-40B4-BE49-F238E27FC236}">
                <a16:creationId xmlns:a16="http://schemas.microsoft.com/office/drawing/2014/main" id="{12EFC5C4-6F3B-64BC-C0AE-9AB6F50EAB6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6589" y="2168211"/>
            <a:ext cx="791641" cy="791641"/>
          </a:xfrm>
          <a:prstGeom prst="rect">
            <a:avLst/>
          </a:prstGeom>
          <a:effectLst>
            <a:outerShdw blurRad="63500" sx="102000" sy="102000" algn="ctr" rotWithShape="0">
              <a:prstClr val="black"/>
            </a:outerShdw>
          </a:effectLst>
        </p:spPr>
      </p:pic>
      <p:pic>
        <p:nvPicPr>
          <p:cNvPr id="104" name="그림 103" descr="텍스트, 전자기기이(가) 표시된 사진&#10;&#10;자동 생성된 설명">
            <a:extLst>
              <a:ext uri="{FF2B5EF4-FFF2-40B4-BE49-F238E27FC236}">
                <a16:creationId xmlns:a16="http://schemas.microsoft.com/office/drawing/2014/main" id="{2401B3FB-1DC2-39C8-6B96-CCB77310287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2692" y="3149389"/>
            <a:ext cx="973733" cy="973733"/>
          </a:xfrm>
          <a:prstGeom prst="rect">
            <a:avLst/>
          </a:prstGeom>
          <a:effectLst>
            <a:outerShdw blurRad="63500" sx="102000" sy="102000" algn="ctr" rotWithShape="0">
              <a:prstClr val="black"/>
            </a:outerShdw>
          </a:effectLst>
        </p:spPr>
      </p:pic>
      <p:pic>
        <p:nvPicPr>
          <p:cNvPr id="105" name="그림 104" descr="텍스트, 전자기기이(가) 표시된 사진&#10;&#10;자동 생성된 설명">
            <a:extLst>
              <a:ext uri="{FF2B5EF4-FFF2-40B4-BE49-F238E27FC236}">
                <a16:creationId xmlns:a16="http://schemas.microsoft.com/office/drawing/2014/main" id="{60C32B30-EA74-FD69-64BF-DA4E395FFF4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1259" y="3149389"/>
            <a:ext cx="973733" cy="973733"/>
          </a:xfrm>
          <a:prstGeom prst="rect">
            <a:avLst/>
          </a:prstGeom>
          <a:effectLst>
            <a:outerShdw blurRad="63500" sx="102000" sy="102000" algn="ctr" rotWithShape="0">
              <a:prstClr val="black"/>
            </a:outerShdw>
          </a:effectLst>
        </p:spPr>
      </p:pic>
      <p:pic>
        <p:nvPicPr>
          <p:cNvPr id="106" name="그림 105" descr="레고, 장난감이(가) 표시된 사진&#10;&#10;자동 생성된 설명">
            <a:extLst>
              <a:ext uri="{FF2B5EF4-FFF2-40B4-BE49-F238E27FC236}">
                <a16:creationId xmlns:a16="http://schemas.microsoft.com/office/drawing/2014/main" id="{A10EB196-D07D-93A2-39D4-44C1C0DE299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57679">
            <a:off x="6187044" y="5706970"/>
            <a:ext cx="642272" cy="64227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7" name="그림 106" descr="레고, 장난감이(가) 표시된 사진&#10;&#10;자동 생성된 설명">
            <a:extLst>
              <a:ext uri="{FF2B5EF4-FFF2-40B4-BE49-F238E27FC236}">
                <a16:creationId xmlns:a16="http://schemas.microsoft.com/office/drawing/2014/main" id="{98B95544-9535-1B3C-75B8-B02792A7FAF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57679">
            <a:off x="8416376" y="5706970"/>
            <a:ext cx="642272" cy="64227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8" name="그림 107" descr="레고, 장난감이(가) 표시된 사진&#10;&#10;자동 생성된 설명">
            <a:extLst>
              <a:ext uri="{FF2B5EF4-FFF2-40B4-BE49-F238E27FC236}">
                <a16:creationId xmlns:a16="http://schemas.microsoft.com/office/drawing/2014/main" id="{4D1921E8-7715-7FDB-9C0C-C32639EA6BA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57679">
            <a:off x="10645708" y="5706970"/>
            <a:ext cx="642272" cy="64227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10" name="그림 109" descr="전자기기이(가) 표시된 사진&#10;&#10;자동 생성된 설명">
            <a:extLst>
              <a:ext uri="{FF2B5EF4-FFF2-40B4-BE49-F238E27FC236}">
                <a16:creationId xmlns:a16="http://schemas.microsoft.com/office/drawing/2014/main" id="{F3173967-3017-A656-EFFC-3618C0DE7BA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8244" y="3804246"/>
            <a:ext cx="983365" cy="98336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11" name="그림 110" descr="전자기기, 어두운, 철물이(가) 표시된 사진&#10;&#10;자동 생성된 설명">
            <a:extLst>
              <a:ext uri="{FF2B5EF4-FFF2-40B4-BE49-F238E27FC236}">
                <a16:creationId xmlns:a16="http://schemas.microsoft.com/office/drawing/2014/main" id="{83A88B89-8A49-8BFB-E2B3-4C8274E72B6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973" y="5845165"/>
            <a:ext cx="599938" cy="59993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12" name="그림 111" descr="텍스트, 전자기기, 회로이(가) 표시된 사진&#10;&#10;자동 생성된 설명">
            <a:extLst>
              <a:ext uri="{FF2B5EF4-FFF2-40B4-BE49-F238E27FC236}">
                <a16:creationId xmlns:a16="http://schemas.microsoft.com/office/drawing/2014/main" id="{19B23887-E802-AAE8-FE2D-0F8BC1DB0CA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4898" y="4804559"/>
            <a:ext cx="777750" cy="70195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3" name="그림 102" descr="텍스트, 전자기기이(가) 표시된 사진&#10;&#10;자동 생성된 설명">
            <a:extLst>
              <a:ext uri="{FF2B5EF4-FFF2-40B4-BE49-F238E27FC236}">
                <a16:creationId xmlns:a16="http://schemas.microsoft.com/office/drawing/2014/main" id="{BECBD872-00F6-4421-91D4-50D055DBA6B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4126" y="3149389"/>
            <a:ext cx="973733" cy="973733"/>
          </a:xfrm>
          <a:prstGeom prst="rect">
            <a:avLst/>
          </a:prstGeom>
          <a:effectLst>
            <a:outerShdw blurRad="63500" sx="102000" sy="102000" algn="ctr" rotWithShape="0">
              <a:prstClr val="black"/>
            </a:outerShdw>
          </a:effectLst>
        </p:spPr>
      </p:pic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9A802969-39B7-EF48-F3D4-C456C07D7F6B}"/>
              </a:ext>
            </a:extLst>
          </p:cNvPr>
          <p:cNvSpPr/>
          <p:nvPr/>
        </p:nvSpPr>
        <p:spPr>
          <a:xfrm>
            <a:off x="5981663" y="2900435"/>
            <a:ext cx="1070979" cy="315522"/>
          </a:xfrm>
          <a:prstGeom prst="roundRect">
            <a:avLst>
              <a:gd name="adj" fmla="val 0"/>
            </a:avLst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마그네틱 스위치</a:t>
            </a:r>
          </a:p>
        </p:txBody>
      </p:sp>
      <p:sp>
        <p:nvSpPr>
          <p:cNvPr id="113" name="사각형: 둥근 모서리 112">
            <a:extLst>
              <a:ext uri="{FF2B5EF4-FFF2-40B4-BE49-F238E27FC236}">
                <a16:creationId xmlns:a16="http://schemas.microsoft.com/office/drawing/2014/main" id="{E6E7410E-7E00-9886-8AE0-CB12FE130FFB}"/>
              </a:ext>
            </a:extLst>
          </p:cNvPr>
          <p:cNvSpPr/>
          <p:nvPr/>
        </p:nvSpPr>
        <p:spPr>
          <a:xfrm>
            <a:off x="8177902" y="2894874"/>
            <a:ext cx="1070979" cy="315522"/>
          </a:xfrm>
          <a:prstGeom prst="roundRect">
            <a:avLst>
              <a:gd name="adj" fmla="val 0"/>
            </a:avLst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마그네틱 스위치</a:t>
            </a:r>
          </a:p>
        </p:txBody>
      </p:sp>
      <p:sp>
        <p:nvSpPr>
          <p:cNvPr id="114" name="사각형: 둥근 모서리 113">
            <a:extLst>
              <a:ext uri="{FF2B5EF4-FFF2-40B4-BE49-F238E27FC236}">
                <a16:creationId xmlns:a16="http://schemas.microsoft.com/office/drawing/2014/main" id="{42BF3959-177A-D0CF-F6FB-FFBD992B8292}"/>
              </a:ext>
            </a:extLst>
          </p:cNvPr>
          <p:cNvSpPr/>
          <p:nvPr/>
        </p:nvSpPr>
        <p:spPr>
          <a:xfrm>
            <a:off x="10358133" y="2893753"/>
            <a:ext cx="1070979" cy="315522"/>
          </a:xfrm>
          <a:prstGeom prst="roundRect">
            <a:avLst>
              <a:gd name="adj" fmla="val 0"/>
            </a:avLst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마그네틱 스위치</a:t>
            </a:r>
          </a:p>
        </p:txBody>
      </p:sp>
      <p:sp>
        <p:nvSpPr>
          <p:cNvPr id="115" name="사각형: 둥근 모서리 114">
            <a:extLst>
              <a:ext uri="{FF2B5EF4-FFF2-40B4-BE49-F238E27FC236}">
                <a16:creationId xmlns:a16="http://schemas.microsoft.com/office/drawing/2014/main" id="{48AC01C3-EA00-1D53-B817-066914A66C04}"/>
              </a:ext>
            </a:extLst>
          </p:cNvPr>
          <p:cNvSpPr/>
          <p:nvPr/>
        </p:nvSpPr>
        <p:spPr>
          <a:xfrm>
            <a:off x="5981663" y="4109022"/>
            <a:ext cx="1070979" cy="315522"/>
          </a:xfrm>
          <a:prstGeom prst="roundRect">
            <a:avLst>
              <a:gd name="adj" fmla="val 0"/>
            </a:avLst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카메라 모듈</a:t>
            </a:r>
          </a:p>
        </p:txBody>
      </p:sp>
      <p:sp>
        <p:nvSpPr>
          <p:cNvPr id="116" name="사각형: 둥근 모서리 115">
            <a:extLst>
              <a:ext uri="{FF2B5EF4-FFF2-40B4-BE49-F238E27FC236}">
                <a16:creationId xmlns:a16="http://schemas.microsoft.com/office/drawing/2014/main" id="{F8EBEAC3-9F30-B906-5B28-4B586EAB13A8}"/>
              </a:ext>
            </a:extLst>
          </p:cNvPr>
          <p:cNvSpPr/>
          <p:nvPr/>
        </p:nvSpPr>
        <p:spPr>
          <a:xfrm>
            <a:off x="8202022" y="4144786"/>
            <a:ext cx="1070979" cy="315522"/>
          </a:xfrm>
          <a:prstGeom prst="roundRect">
            <a:avLst>
              <a:gd name="adj" fmla="val 0"/>
            </a:avLst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카메라 모듈</a:t>
            </a:r>
          </a:p>
        </p:txBody>
      </p:sp>
      <p:sp>
        <p:nvSpPr>
          <p:cNvPr id="117" name="사각형: 둥근 모서리 116">
            <a:extLst>
              <a:ext uri="{FF2B5EF4-FFF2-40B4-BE49-F238E27FC236}">
                <a16:creationId xmlns:a16="http://schemas.microsoft.com/office/drawing/2014/main" id="{C4AAEB94-DB53-C3D3-7178-31645BD8D684}"/>
              </a:ext>
            </a:extLst>
          </p:cNvPr>
          <p:cNvSpPr/>
          <p:nvPr/>
        </p:nvSpPr>
        <p:spPr>
          <a:xfrm>
            <a:off x="10382635" y="4123122"/>
            <a:ext cx="1070979" cy="315522"/>
          </a:xfrm>
          <a:prstGeom prst="roundRect">
            <a:avLst>
              <a:gd name="adj" fmla="val 0"/>
            </a:avLst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카메라 모듈</a:t>
            </a:r>
          </a:p>
        </p:txBody>
      </p:sp>
      <p:sp>
        <p:nvSpPr>
          <p:cNvPr id="118" name="사각형: 둥근 모서리 117">
            <a:extLst>
              <a:ext uri="{FF2B5EF4-FFF2-40B4-BE49-F238E27FC236}">
                <a16:creationId xmlns:a16="http://schemas.microsoft.com/office/drawing/2014/main" id="{39C376C4-4292-342F-824A-7467E47C93B7}"/>
              </a:ext>
            </a:extLst>
          </p:cNvPr>
          <p:cNvSpPr/>
          <p:nvPr/>
        </p:nvSpPr>
        <p:spPr>
          <a:xfrm>
            <a:off x="5981663" y="5338795"/>
            <a:ext cx="1070979" cy="315522"/>
          </a:xfrm>
          <a:prstGeom prst="roundRect">
            <a:avLst>
              <a:gd name="adj" fmla="val 0"/>
            </a:avLst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초음파 센서</a:t>
            </a:r>
          </a:p>
        </p:txBody>
      </p:sp>
      <p:sp>
        <p:nvSpPr>
          <p:cNvPr id="119" name="사각형: 둥근 모서리 118">
            <a:extLst>
              <a:ext uri="{FF2B5EF4-FFF2-40B4-BE49-F238E27FC236}">
                <a16:creationId xmlns:a16="http://schemas.microsoft.com/office/drawing/2014/main" id="{8BDAF24D-C0C4-43FF-1D29-5357EA1E21E8}"/>
              </a:ext>
            </a:extLst>
          </p:cNvPr>
          <p:cNvSpPr/>
          <p:nvPr/>
        </p:nvSpPr>
        <p:spPr>
          <a:xfrm>
            <a:off x="5995571" y="6392117"/>
            <a:ext cx="1070979" cy="315522"/>
          </a:xfrm>
          <a:prstGeom prst="roundRect">
            <a:avLst>
              <a:gd name="adj" fmla="val 0"/>
            </a:avLst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서보</a:t>
            </a:r>
            <a:r>
              <a:rPr lang="ko-KR" altLang="en-US" sz="14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모터</a:t>
            </a:r>
          </a:p>
        </p:txBody>
      </p:sp>
      <p:sp>
        <p:nvSpPr>
          <p:cNvPr id="120" name="사각형: 둥근 모서리 119">
            <a:extLst>
              <a:ext uri="{FF2B5EF4-FFF2-40B4-BE49-F238E27FC236}">
                <a16:creationId xmlns:a16="http://schemas.microsoft.com/office/drawing/2014/main" id="{86D39EAA-29BD-6AD8-44B9-571533D37494}"/>
              </a:ext>
            </a:extLst>
          </p:cNvPr>
          <p:cNvSpPr/>
          <p:nvPr/>
        </p:nvSpPr>
        <p:spPr>
          <a:xfrm>
            <a:off x="8184068" y="5338795"/>
            <a:ext cx="1070979" cy="315522"/>
          </a:xfrm>
          <a:prstGeom prst="roundRect">
            <a:avLst>
              <a:gd name="adj" fmla="val 0"/>
            </a:avLst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초음파 센서</a:t>
            </a:r>
          </a:p>
        </p:txBody>
      </p:sp>
      <p:sp>
        <p:nvSpPr>
          <p:cNvPr id="121" name="사각형: 둥근 모서리 120">
            <a:extLst>
              <a:ext uri="{FF2B5EF4-FFF2-40B4-BE49-F238E27FC236}">
                <a16:creationId xmlns:a16="http://schemas.microsoft.com/office/drawing/2014/main" id="{EB5B551C-C4F5-96F1-F8AC-19BDCFE4635E}"/>
              </a:ext>
            </a:extLst>
          </p:cNvPr>
          <p:cNvSpPr/>
          <p:nvPr/>
        </p:nvSpPr>
        <p:spPr>
          <a:xfrm>
            <a:off x="10429012" y="5335776"/>
            <a:ext cx="1070979" cy="315522"/>
          </a:xfrm>
          <a:prstGeom prst="roundRect">
            <a:avLst>
              <a:gd name="adj" fmla="val 0"/>
            </a:avLst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초음파 센서</a:t>
            </a:r>
          </a:p>
        </p:txBody>
      </p:sp>
      <p:sp>
        <p:nvSpPr>
          <p:cNvPr id="122" name="사각형: 둥근 모서리 121">
            <a:extLst>
              <a:ext uri="{FF2B5EF4-FFF2-40B4-BE49-F238E27FC236}">
                <a16:creationId xmlns:a16="http://schemas.microsoft.com/office/drawing/2014/main" id="{C274D70E-3C02-C1C2-8A74-FC30EACDF877}"/>
              </a:ext>
            </a:extLst>
          </p:cNvPr>
          <p:cNvSpPr/>
          <p:nvPr/>
        </p:nvSpPr>
        <p:spPr>
          <a:xfrm>
            <a:off x="8171878" y="6410591"/>
            <a:ext cx="1070979" cy="315522"/>
          </a:xfrm>
          <a:prstGeom prst="roundRect">
            <a:avLst>
              <a:gd name="adj" fmla="val 0"/>
            </a:avLst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서보</a:t>
            </a:r>
            <a:r>
              <a:rPr lang="ko-KR" altLang="en-US" sz="14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모터</a:t>
            </a:r>
          </a:p>
        </p:txBody>
      </p:sp>
      <p:sp>
        <p:nvSpPr>
          <p:cNvPr id="123" name="사각형: 둥근 모서리 122">
            <a:extLst>
              <a:ext uri="{FF2B5EF4-FFF2-40B4-BE49-F238E27FC236}">
                <a16:creationId xmlns:a16="http://schemas.microsoft.com/office/drawing/2014/main" id="{464406D8-237B-38FC-032E-B2E6F81D03C4}"/>
              </a:ext>
            </a:extLst>
          </p:cNvPr>
          <p:cNvSpPr/>
          <p:nvPr/>
        </p:nvSpPr>
        <p:spPr>
          <a:xfrm>
            <a:off x="10424115" y="6392117"/>
            <a:ext cx="1070979" cy="315522"/>
          </a:xfrm>
          <a:prstGeom prst="roundRect">
            <a:avLst>
              <a:gd name="adj" fmla="val 0"/>
            </a:avLst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서보</a:t>
            </a:r>
            <a:r>
              <a:rPr lang="ko-KR" altLang="en-US" sz="14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모터</a:t>
            </a:r>
          </a:p>
        </p:txBody>
      </p:sp>
      <p:sp>
        <p:nvSpPr>
          <p:cNvPr id="124" name="사각형: 둥근 모서리 123">
            <a:extLst>
              <a:ext uri="{FF2B5EF4-FFF2-40B4-BE49-F238E27FC236}">
                <a16:creationId xmlns:a16="http://schemas.microsoft.com/office/drawing/2014/main" id="{C5FEBA02-018B-D6E1-0B21-08CD253EB5FF}"/>
              </a:ext>
            </a:extLst>
          </p:cNvPr>
          <p:cNvSpPr/>
          <p:nvPr/>
        </p:nvSpPr>
        <p:spPr>
          <a:xfrm>
            <a:off x="3714272" y="2748669"/>
            <a:ext cx="1070979" cy="315522"/>
          </a:xfrm>
          <a:prstGeom prst="roundRect">
            <a:avLst>
              <a:gd name="adj" fmla="val 0"/>
            </a:avLst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LCD</a:t>
            </a:r>
            <a:endParaRPr lang="ko-KR" altLang="en-US" sz="1400" dirty="0">
              <a:solidFill>
                <a:schemeClr val="tx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25" name="사각형: 둥근 모서리 124">
            <a:extLst>
              <a:ext uri="{FF2B5EF4-FFF2-40B4-BE49-F238E27FC236}">
                <a16:creationId xmlns:a16="http://schemas.microsoft.com/office/drawing/2014/main" id="{317B9FB3-52CE-1DF9-100B-FEF815594FD5}"/>
              </a:ext>
            </a:extLst>
          </p:cNvPr>
          <p:cNvSpPr/>
          <p:nvPr/>
        </p:nvSpPr>
        <p:spPr>
          <a:xfrm>
            <a:off x="3722811" y="3649530"/>
            <a:ext cx="1070979" cy="315522"/>
          </a:xfrm>
          <a:prstGeom prst="roundRect">
            <a:avLst>
              <a:gd name="adj" fmla="val 0"/>
            </a:avLst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카메라 모듈</a:t>
            </a:r>
          </a:p>
        </p:txBody>
      </p:sp>
      <p:sp>
        <p:nvSpPr>
          <p:cNvPr id="126" name="사각형: 둥근 모서리 125">
            <a:extLst>
              <a:ext uri="{FF2B5EF4-FFF2-40B4-BE49-F238E27FC236}">
                <a16:creationId xmlns:a16="http://schemas.microsoft.com/office/drawing/2014/main" id="{650A65AB-4D12-E157-009D-D21403C9CEB4}"/>
              </a:ext>
            </a:extLst>
          </p:cNvPr>
          <p:cNvSpPr/>
          <p:nvPr/>
        </p:nvSpPr>
        <p:spPr>
          <a:xfrm>
            <a:off x="3722811" y="4527219"/>
            <a:ext cx="1070979" cy="315522"/>
          </a:xfrm>
          <a:prstGeom prst="roundRect">
            <a:avLst>
              <a:gd name="adj" fmla="val 0"/>
            </a:avLst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</a:t>
            </a:r>
            <a:r>
              <a:rPr lang="ko-KR" altLang="en-US" sz="14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색 </a:t>
            </a:r>
            <a:r>
              <a:rPr lang="en-US" altLang="ko-KR" sz="14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LEDx4</a:t>
            </a:r>
            <a:endParaRPr lang="ko-KR" altLang="en-US" sz="1400" dirty="0">
              <a:solidFill>
                <a:schemeClr val="tx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27" name="사각형: 둥근 모서리 126">
            <a:extLst>
              <a:ext uri="{FF2B5EF4-FFF2-40B4-BE49-F238E27FC236}">
                <a16:creationId xmlns:a16="http://schemas.microsoft.com/office/drawing/2014/main" id="{C0846921-00E8-B259-54A5-7DF5C3D3DE2C}"/>
              </a:ext>
            </a:extLst>
          </p:cNvPr>
          <p:cNvSpPr/>
          <p:nvPr/>
        </p:nvSpPr>
        <p:spPr>
          <a:xfrm>
            <a:off x="3714271" y="5499190"/>
            <a:ext cx="1070979" cy="315522"/>
          </a:xfrm>
          <a:prstGeom prst="roundRect">
            <a:avLst>
              <a:gd name="adj" fmla="val 0"/>
            </a:avLst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충격감지센서</a:t>
            </a:r>
          </a:p>
        </p:txBody>
      </p:sp>
      <p:sp>
        <p:nvSpPr>
          <p:cNvPr id="128" name="사각형: 둥근 모서리 127">
            <a:extLst>
              <a:ext uri="{FF2B5EF4-FFF2-40B4-BE49-F238E27FC236}">
                <a16:creationId xmlns:a16="http://schemas.microsoft.com/office/drawing/2014/main" id="{6091D4A2-439A-9145-7541-BC7E2DEDAC7B}"/>
              </a:ext>
            </a:extLst>
          </p:cNvPr>
          <p:cNvSpPr/>
          <p:nvPr/>
        </p:nvSpPr>
        <p:spPr>
          <a:xfrm>
            <a:off x="3714270" y="6415901"/>
            <a:ext cx="1070979" cy="315522"/>
          </a:xfrm>
          <a:prstGeom prst="roundRect">
            <a:avLst>
              <a:gd name="adj" fmla="val 0"/>
            </a:avLst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피에조부저</a:t>
            </a:r>
            <a:endParaRPr lang="ko-KR" altLang="en-US" sz="1400" dirty="0">
              <a:solidFill>
                <a:schemeClr val="tx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cxnSp>
        <p:nvCxnSpPr>
          <p:cNvPr id="130" name="직선 연결선 129">
            <a:extLst>
              <a:ext uri="{FF2B5EF4-FFF2-40B4-BE49-F238E27FC236}">
                <a16:creationId xmlns:a16="http://schemas.microsoft.com/office/drawing/2014/main" id="{AD5B4E1C-B488-B960-AA5C-141D8C7271D3}"/>
              </a:ext>
            </a:extLst>
          </p:cNvPr>
          <p:cNvCxnSpPr>
            <a:cxnSpLocks/>
          </p:cNvCxnSpPr>
          <p:nvPr/>
        </p:nvCxnSpPr>
        <p:spPr>
          <a:xfrm>
            <a:off x="3162300" y="876191"/>
            <a:ext cx="0" cy="570585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직선 연결선 130">
            <a:extLst>
              <a:ext uri="{FF2B5EF4-FFF2-40B4-BE49-F238E27FC236}">
                <a16:creationId xmlns:a16="http://schemas.microsoft.com/office/drawing/2014/main" id="{D29CAD40-46ED-50C6-D546-3581CFB97C67}"/>
              </a:ext>
            </a:extLst>
          </p:cNvPr>
          <p:cNvCxnSpPr>
            <a:cxnSpLocks/>
          </p:cNvCxnSpPr>
          <p:nvPr/>
        </p:nvCxnSpPr>
        <p:spPr>
          <a:xfrm>
            <a:off x="5400675" y="876191"/>
            <a:ext cx="0" cy="570585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직선 연결선 131">
            <a:extLst>
              <a:ext uri="{FF2B5EF4-FFF2-40B4-BE49-F238E27FC236}">
                <a16:creationId xmlns:a16="http://schemas.microsoft.com/office/drawing/2014/main" id="{B8076337-D076-645A-0E8D-F6A1878706CE}"/>
              </a:ext>
            </a:extLst>
          </p:cNvPr>
          <p:cNvCxnSpPr>
            <a:cxnSpLocks/>
          </p:cNvCxnSpPr>
          <p:nvPr/>
        </p:nvCxnSpPr>
        <p:spPr>
          <a:xfrm>
            <a:off x="7639050" y="876191"/>
            <a:ext cx="0" cy="570585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직선 연결선 132">
            <a:extLst>
              <a:ext uri="{FF2B5EF4-FFF2-40B4-BE49-F238E27FC236}">
                <a16:creationId xmlns:a16="http://schemas.microsoft.com/office/drawing/2014/main" id="{FE018330-FC9F-FD71-352A-4A91D7B65EEA}"/>
              </a:ext>
            </a:extLst>
          </p:cNvPr>
          <p:cNvCxnSpPr>
            <a:cxnSpLocks/>
          </p:cNvCxnSpPr>
          <p:nvPr/>
        </p:nvCxnSpPr>
        <p:spPr>
          <a:xfrm>
            <a:off x="9877425" y="876191"/>
            <a:ext cx="0" cy="570585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TextBox 137">
            <a:extLst>
              <a:ext uri="{FF2B5EF4-FFF2-40B4-BE49-F238E27FC236}">
                <a16:creationId xmlns:a16="http://schemas.microsoft.com/office/drawing/2014/main" id="{E8EA8C89-1D4D-57BD-31D0-F124C8F2831A}"/>
              </a:ext>
            </a:extLst>
          </p:cNvPr>
          <p:cNvSpPr txBox="1"/>
          <p:nvPr/>
        </p:nvSpPr>
        <p:spPr>
          <a:xfrm>
            <a:off x="1273863" y="8394"/>
            <a:ext cx="15011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시스템 구성</a:t>
            </a:r>
          </a:p>
        </p:txBody>
      </p:sp>
      <p:graphicFrame>
        <p:nvGraphicFramePr>
          <p:cNvPr id="83" name="표 82">
            <a:extLst>
              <a:ext uri="{FF2B5EF4-FFF2-40B4-BE49-F238E27FC236}">
                <a16:creationId xmlns:a16="http://schemas.microsoft.com/office/drawing/2014/main" id="{03710801-F26A-21A7-AB62-64848D4B9D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8631015"/>
              </p:ext>
            </p:extLst>
          </p:nvPr>
        </p:nvGraphicFramePr>
        <p:xfrm>
          <a:off x="-7620" y="385455"/>
          <a:ext cx="941560" cy="556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15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haroni" panose="02010803020104030203" pitchFamily="2" charset="-79"/>
                        </a:rPr>
                        <a:t>INDEX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uLnTx/>
                          <a:uFillTx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Aharoni" panose="02010803020104030203" pitchFamily="2" charset="-79"/>
                        </a:rPr>
                        <a:t>▤ 목차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uLnTx/>
                        <a:uFillTx/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uLnTx/>
                          <a:uFillTx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haroni" panose="02010803020104030203" pitchFamily="2" charset="-79"/>
                        </a:rPr>
                        <a:t>▤ 서론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uLnTx/>
                        <a:uFillTx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uLnTx/>
                          <a:uFillTx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haroni" panose="02010803020104030203" pitchFamily="2" charset="-79"/>
                        </a:rPr>
                        <a:t>▤ 시나리오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uLnTx/>
                        <a:uFillTx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haroni" panose="02010803020104030203" pitchFamily="2" charset="-79"/>
                        </a:rPr>
                        <a:t>▤ 시스템 구성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uLnTx/>
                          <a:uFillTx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haroni" panose="02010803020104030203" pitchFamily="2" charset="-79"/>
                        </a:rPr>
                        <a:t>▤ 리소스 모니터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uLnTx/>
                        <a:uFillTx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97845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uLnTx/>
                          <a:uFillTx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haroni" panose="02010803020104030203" pitchFamily="2" charset="-79"/>
                        </a:rPr>
                        <a:t>▤ 시스템 동작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uLnTx/>
                        <a:uFillTx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uLnTx/>
                          <a:uFillTx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haroni" panose="02010803020104030203" pitchFamily="2" charset="-79"/>
                        </a:rPr>
                        <a:t>▤ 시연 영상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uLnTx/>
                        <a:uFillTx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uLnTx/>
                          <a:uFillTx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haroni" panose="02010803020104030203" pitchFamily="2" charset="-79"/>
                        </a:rPr>
                        <a:t>▤ 조원 역할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uLnTx/>
                        <a:uFillTx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uLnTx/>
                          <a:uFillTx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haroni" panose="02010803020104030203" pitchFamily="2" charset="-79"/>
                        </a:rPr>
                        <a:t>▤ 타임라인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uLnTx/>
                        <a:uFillTx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uLnTx/>
                          <a:uFillTx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haroni" panose="02010803020104030203" pitchFamily="2" charset="-79"/>
                        </a:rPr>
                        <a:t>▤ 구매내역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uLnTx/>
                        <a:uFillTx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29683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uLnTx/>
                        <a:uFillTx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82973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uLnTx/>
                        <a:uFillTx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18085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uLnTx/>
                        <a:uFillTx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467642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uLnTx/>
                        <a:uFillTx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33595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846824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B4888F74-008D-9FB9-F581-C79D55B3C3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5128" y="4049586"/>
            <a:ext cx="5435601" cy="2490962"/>
          </a:xfrm>
          <a:prstGeom prst="rect">
            <a:avLst/>
          </a:prstGeom>
          <a:ln w="12700">
            <a:solidFill>
              <a:schemeClr val="tx2"/>
            </a:solidFill>
          </a:ln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E79F8CC2-9CEE-B1D7-268D-56BAAB82B0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8381" y="655138"/>
            <a:ext cx="4322053" cy="1943216"/>
          </a:xfrm>
          <a:prstGeom prst="rect">
            <a:avLst/>
          </a:prstGeom>
          <a:ln w="12700">
            <a:solidFill>
              <a:schemeClr val="tx2"/>
            </a:solidFill>
          </a:ln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4D7C60A0-2D05-564F-D322-2F583E3E3D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5128" y="655138"/>
            <a:ext cx="4753002" cy="1943216"/>
          </a:xfrm>
          <a:prstGeom prst="rect">
            <a:avLst/>
          </a:prstGeom>
          <a:ln w="12700">
            <a:solidFill>
              <a:schemeClr val="tx2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21FC99C-211E-B586-E0F2-DD0A4A9AF3FD}"/>
              </a:ext>
            </a:extLst>
          </p:cNvPr>
          <p:cNvSpPr txBox="1"/>
          <p:nvPr/>
        </p:nvSpPr>
        <p:spPr>
          <a:xfrm>
            <a:off x="1273863" y="8394"/>
            <a:ext cx="15011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리소스 모니터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C33E84-7E80-71BB-7BB2-53760D871868}"/>
              </a:ext>
            </a:extLst>
          </p:cNvPr>
          <p:cNvSpPr txBox="1"/>
          <p:nvPr/>
        </p:nvSpPr>
        <p:spPr>
          <a:xfrm>
            <a:off x="3007514" y="2641389"/>
            <a:ext cx="24172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각 </a:t>
            </a:r>
            <a:r>
              <a:rPr lang="ko-KR" altLang="en-US" sz="1600" dirty="0" err="1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택배함</a:t>
            </a:r>
            <a:r>
              <a:rPr lang="ko-KR" altLang="en-US" sz="16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버튼 컨테이너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70C0780-E92A-9E7B-B522-93B88E8C8B2D}"/>
              </a:ext>
            </a:extLst>
          </p:cNvPr>
          <p:cNvSpPr txBox="1"/>
          <p:nvPr/>
        </p:nvSpPr>
        <p:spPr>
          <a:xfrm>
            <a:off x="7538507" y="4529589"/>
            <a:ext cx="25939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사용자 정보를 담은 컨테이너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75A4A88-7A16-87D6-8B10-4DD69FDB57A2}"/>
              </a:ext>
            </a:extLst>
          </p:cNvPr>
          <p:cNvSpPr txBox="1"/>
          <p:nvPr/>
        </p:nvSpPr>
        <p:spPr>
          <a:xfrm>
            <a:off x="7851017" y="2618315"/>
            <a:ext cx="31690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각 </a:t>
            </a:r>
            <a:r>
              <a:rPr lang="ko-KR" altLang="en-US" sz="1600" dirty="0" err="1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택배함</a:t>
            </a:r>
            <a:r>
              <a:rPr lang="ko-KR" altLang="en-US" sz="16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내부 상태 컨테이너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B15C824-3773-D5B9-31F3-DED12A1AE92C}"/>
              </a:ext>
            </a:extLst>
          </p:cNvPr>
          <p:cNvSpPr txBox="1"/>
          <p:nvPr/>
        </p:nvSpPr>
        <p:spPr>
          <a:xfrm>
            <a:off x="2971732" y="2979943"/>
            <a:ext cx="241727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C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버튼이 인식되면</a:t>
            </a:r>
            <a:endParaRPr lang="en-US" altLang="ko-KR" sz="1600" dirty="0">
              <a:solidFill>
                <a:srgbClr val="C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택배함이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닫히면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닫혔다는 값 등록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77FF6DB-1D6D-EF5D-B90C-91DD2EC62D3D}"/>
              </a:ext>
            </a:extLst>
          </p:cNvPr>
          <p:cNvSpPr txBox="1"/>
          <p:nvPr/>
        </p:nvSpPr>
        <p:spPr>
          <a:xfrm>
            <a:off x="8226886" y="2950625"/>
            <a:ext cx="241727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err="1">
                <a:solidFill>
                  <a:srgbClr val="C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택배함</a:t>
            </a:r>
            <a:r>
              <a:rPr lang="ko-KR" altLang="en-US" sz="1400" dirty="0">
                <a:solidFill>
                  <a:srgbClr val="C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내부 상태 관리</a:t>
            </a:r>
            <a:endParaRPr lang="en-US" altLang="ko-KR" sz="1400" dirty="0">
              <a:solidFill>
                <a:srgbClr val="C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Num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사용자의 방 번호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호실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</a:p>
          <a:p>
            <a:pPr algn="ctr"/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Servo : </a:t>
            </a: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서보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모터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잠금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</a:p>
          <a:p>
            <a:pPr algn="ctr"/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Led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led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on/off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D2CAEAF-3F08-7CAE-833F-724A1A1D7721}"/>
              </a:ext>
            </a:extLst>
          </p:cNvPr>
          <p:cNvSpPr txBox="1"/>
          <p:nvPr/>
        </p:nvSpPr>
        <p:spPr>
          <a:xfrm>
            <a:off x="7626834" y="4932726"/>
            <a:ext cx="241727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rgbClr val="C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사용자 정보를 관리</a:t>
            </a:r>
            <a:endParaRPr lang="en-US" altLang="ko-KR" sz="1400" dirty="0">
              <a:solidFill>
                <a:srgbClr val="C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Origin_data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: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운송장 추출한 값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Check :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추출 성공 여부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Name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사용자 이름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Phone :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사용자 전화번호</a:t>
            </a: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4A20B31C-0E8F-5A96-46BF-EC8BE25A23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9025233"/>
              </p:ext>
            </p:extLst>
          </p:nvPr>
        </p:nvGraphicFramePr>
        <p:xfrm>
          <a:off x="-7620" y="385455"/>
          <a:ext cx="941560" cy="556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15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haroni" panose="02010803020104030203" pitchFamily="2" charset="-79"/>
                        </a:rPr>
                        <a:t>INDEX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uLnTx/>
                          <a:uFillTx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Aharoni" panose="02010803020104030203" pitchFamily="2" charset="-79"/>
                        </a:rPr>
                        <a:t>▤ 목차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uLnTx/>
                        <a:uFillTx/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uLnTx/>
                          <a:uFillTx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haroni" panose="02010803020104030203" pitchFamily="2" charset="-79"/>
                        </a:rPr>
                        <a:t>▤ 서론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uLnTx/>
                        <a:uFillTx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uLnTx/>
                          <a:uFillTx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haroni" panose="02010803020104030203" pitchFamily="2" charset="-79"/>
                        </a:rPr>
                        <a:t>▤ 시나리오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uLnTx/>
                        <a:uFillTx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uLnTx/>
                          <a:uFillTx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haroni" panose="02010803020104030203" pitchFamily="2" charset="-79"/>
                        </a:rPr>
                        <a:t>▤ 시스템 구성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uLnTx/>
                        <a:uFillTx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haroni" panose="02010803020104030203" pitchFamily="2" charset="-79"/>
                        </a:rPr>
                        <a:t>▤ 리소스 모니터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97845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uLnTx/>
                          <a:uFillTx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Aharoni" panose="02010803020104030203" pitchFamily="2" charset="-79"/>
                        </a:rPr>
                        <a:t>▤ 시스템 동작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uLnTx/>
                        <a:uFillTx/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uLnTx/>
                          <a:uFillTx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haroni" panose="02010803020104030203" pitchFamily="2" charset="-79"/>
                        </a:rPr>
                        <a:t>▤ 시연 영상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uLnTx/>
                        <a:uFillTx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uLnTx/>
                          <a:uFillTx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haroni" panose="02010803020104030203" pitchFamily="2" charset="-79"/>
                        </a:rPr>
                        <a:t>▤ 조원 역할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uLnTx/>
                        <a:uFillTx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uLnTx/>
                          <a:uFillTx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haroni" panose="02010803020104030203" pitchFamily="2" charset="-79"/>
                        </a:rPr>
                        <a:t>▤ 타임라인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uLnTx/>
                        <a:uFillTx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uLnTx/>
                          <a:uFillTx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haroni" panose="02010803020104030203" pitchFamily="2" charset="-79"/>
                        </a:rPr>
                        <a:t>▤ 구매내역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uLnTx/>
                        <a:uFillTx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29683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uLnTx/>
                        <a:uFillTx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82973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uLnTx/>
                        <a:uFillTx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18085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uLnTx/>
                        <a:uFillTx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467642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uLnTx/>
                        <a:uFillTx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33595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207479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그룹 37">
            <a:extLst>
              <a:ext uri="{FF2B5EF4-FFF2-40B4-BE49-F238E27FC236}">
                <a16:creationId xmlns:a16="http://schemas.microsoft.com/office/drawing/2014/main" id="{E83BED11-5FE4-173E-CFDE-9C44771F92DD}"/>
              </a:ext>
            </a:extLst>
          </p:cNvPr>
          <p:cNvGrpSpPr/>
          <p:nvPr/>
        </p:nvGrpSpPr>
        <p:grpSpPr>
          <a:xfrm>
            <a:off x="1828017" y="1574999"/>
            <a:ext cx="1457411" cy="1870266"/>
            <a:chOff x="3427846" y="890368"/>
            <a:chExt cx="2160339" cy="2772319"/>
          </a:xfrm>
        </p:grpSpPr>
        <p:sp>
          <p:nvSpPr>
            <p:cNvPr id="40" name="정육면체 39">
              <a:extLst>
                <a:ext uri="{FF2B5EF4-FFF2-40B4-BE49-F238E27FC236}">
                  <a16:creationId xmlns:a16="http://schemas.microsoft.com/office/drawing/2014/main" id="{117FB5AF-6DF9-8853-8723-0CF714B018F9}"/>
                </a:ext>
              </a:extLst>
            </p:cNvPr>
            <p:cNvSpPr/>
            <p:nvPr/>
          </p:nvSpPr>
          <p:spPr>
            <a:xfrm>
              <a:off x="3427846" y="890368"/>
              <a:ext cx="2160339" cy="2160339"/>
            </a:xfrm>
            <a:prstGeom prst="cube">
              <a:avLst/>
            </a:prstGeom>
            <a:solidFill>
              <a:schemeClr val="bg1">
                <a:lumMod val="95000"/>
              </a:schemeClr>
            </a:solidFill>
            <a:ln w="15875">
              <a:solidFill>
                <a:schemeClr val="tx1">
                  <a:lumMod val="75000"/>
                  <a:lumOff val="2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B8E7665B-9E3E-5510-8AF9-59A40F80F3F5}"/>
                </a:ext>
              </a:extLst>
            </p:cNvPr>
            <p:cNvSpPr/>
            <p:nvPr/>
          </p:nvSpPr>
          <p:spPr>
            <a:xfrm>
              <a:off x="3495695" y="1498247"/>
              <a:ext cx="1478026" cy="1478026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정육면체 45">
              <a:extLst>
                <a:ext uri="{FF2B5EF4-FFF2-40B4-BE49-F238E27FC236}">
                  <a16:creationId xmlns:a16="http://schemas.microsoft.com/office/drawing/2014/main" id="{9190E4C7-FEE1-C650-A2A4-4DEB2EFF1C7B}"/>
                </a:ext>
              </a:extLst>
            </p:cNvPr>
            <p:cNvSpPr/>
            <p:nvPr/>
          </p:nvSpPr>
          <p:spPr>
            <a:xfrm>
              <a:off x="4344456" y="1449894"/>
              <a:ext cx="682264" cy="2212793"/>
            </a:xfrm>
            <a:prstGeom prst="cube">
              <a:avLst>
                <a:gd name="adj" fmla="val 92314"/>
              </a:avLst>
            </a:prstGeom>
            <a:solidFill>
              <a:schemeClr val="bg1">
                <a:lumMod val="95000"/>
              </a:schemeClr>
            </a:solidFill>
            <a:ln w="15875">
              <a:solidFill>
                <a:schemeClr val="tx1">
                  <a:lumMod val="75000"/>
                  <a:lumOff val="2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85E53B60-4289-F44F-D5C0-CF358306DF33}"/>
              </a:ext>
            </a:extLst>
          </p:cNvPr>
          <p:cNvSpPr/>
          <p:nvPr/>
        </p:nvSpPr>
        <p:spPr>
          <a:xfrm>
            <a:off x="1891499" y="3654010"/>
            <a:ext cx="1109766" cy="369332"/>
          </a:xfrm>
          <a:prstGeom prst="roundRect">
            <a:avLst>
              <a:gd name="adj" fmla="val 50000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택배 보관</a:t>
            </a:r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606AFF78-DA1A-3F71-2202-704879EDB85F}"/>
              </a:ext>
            </a:extLst>
          </p:cNvPr>
          <p:cNvGrpSpPr/>
          <p:nvPr/>
        </p:nvGrpSpPr>
        <p:grpSpPr>
          <a:xfrm>
            <a:off x="4227148" y="1513135"/>
            <a:ext cx="1594022" cy="1594022"/>
            <a:chOff x="9553601" y="3813989"/>
            <a:chExt cx="2160339" cy="2160339"/>
          </a:xfrm>
        </p:grpSpPr>
        <p:sp>
          <p:nvSpPr>
            <p:cNvPr id="57" name="정육면체 56">
              <a:extLst>
                <a:ext uri="{FF2B5EF4-FFF2-40B4-BE49-F238E27FC236}">
                  <a16:creationId xmlns:a16="http://schemas.microsoft.com/office/drawing/2014/main" id="{0F65C476-9884-4C3B-CA20-3CA7A461C8FC}"/>
                </a:ext>
              </a:extLst>
            </p:cNvPr>
            <p:cNvSpPr/>
            <p:nvPr/>
          </p:nvSpPr>
          <p:spPr>
            <a:xfrm>
              <a:off x="9553601" y="3813989"/>
              <a:ext cx="2160339" cy="2160339"/>
            </a:xfrm>
            <a:prstGeom prst="cube">
              <a:avLst/>
            </a:prstGeom>
            <a:solidFill>
              <a:schemeClr val="bg1">
                <a:lumMod val="95000"/>
              </a:schemeClr>
            </a:solidFill>
            <a:ln w="15875">
              <a:solidFill>
                <a:schemeClr val="tx1">
                  <a:lumMod val="75000"/>
                  <a:lumOff val="2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42672548-8470-2D63-D59A-41DF12274F24}"/>
                </a:ext>
              </a:extLst>
            </p:cNvPr>
            <p:cNvSpPr/>
            <p:nvPr/>
          </p:nvSpPr>
          <p:spPr>
            <a:xfrm>
              <a:off x="9621450" y="4421868"/>
              <a:ext cx="1478026" cy="1478026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62" name="그림 61">
            <a:extLst>
              <a:ext uri="{FF2B5EF4-FFF2-40B4-BE49-F238E27FC236}">
                <a16:creationId xmlns:a16="http://schemas.microsoft.com/office/drawing/2014/main" id="{73D51F06-E6A4-6BF4-D2F2-599E6E27BA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6036" y="2237945"/>
            <a:ext cx="597782" cy="59778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59" name="정육면체 58">
            <a:extLst>
              <a:ext uri="{FF2B5EF4-FFF2-40B4-BE49-F238E27FC236}">
                <a16:creationId xmlns:a16="http://schemas.microsoft.com/office/drawing/2014/main" id="{4A7E35FA-1D0A-82D1-26BC-AD5A61AB3E56}"/>
              </a:ext>
            </a:extLst>
          </p:cNvPr>
          <p:cNvSpPr/>
          <p:nvPr/>
        </p:nvSpPr>
        <p:spPr>
          <a:xfrm>
            <a:off x="4178753" y="1925279"/>
            <a:ext cx="1238294" cy="1222114"/>
          </a:xfrm>
          <a:prstGeom prst="cube">
            <a:avLst>
              <a:gd name="adj" fmla="val 4086"/>
            </a:avLst>
          </a:prstGeom>
          <a:solidFill>
            <a:schemeClr val="bg1">
              <a:lumMod val="95000"/>
              <a:alpha val="60000"/>
            </a:schemeClr>
          </a:solidFill>
          <a:ln w="15875">
            <a:solidFill>
              <a:schemeClr val="tx1">
                <a:lumMod val="75000"/>
                <a:lumOff val="25000"/>
              </a:schemeClr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5" name="그림 64">
            <a:extLst>
              <a:ext uri="{FF2B5EF4-FFF2-40B4-BE49-F238E27FC236}">
                <a16:creationId xmlns:a16="http://schemas.microsoft.com/office/drawing/2014/main" id="{3BF05B84-1FF4-429A-CFE8-A8463CDEF7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6504" y="1581286"/>
            <a:ext cx="728860" cy="72886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/>
            </a:outerShdw>
            <a:softEdge rad="0"/>
          </a:effectLst>
        </p:spPr>
      </p:pic>
      <p:sp>
        <p:nvSpPr>
          <p:cNvPr id="17" name="타원 16">
            <a:extLst>
              <a:ext uri="{FF2B5EF4-FFF2-40B4-BE49-F238E27FC236}">
                <a16:creationId xmlns:a16="http://schemas.microsoft.com/office/drawing/2014/main" id="{7E54C06D-E606-9814-5CD6-084CD2857B0A}"/>
              </a:ext>
            </a:extLst>
          </p:cNvPr>
          <p:cNvSpPr/>
          <p:nvPr/>
        </p:nvSpPr>
        <p:spPr>
          <a:xfrm>
            <a:off x="3867727" y="1564357"/>
            <a:ext cx="781081" cy="781081"/>
          </a:xfrm>
          <a:prstGeom prst="ellipse">
            <a:avLst/>
          </a:prstGeom>
          <a:noFill/>
          <a:ln w="28575">
            <a:solidFill>
              <a:srgbClr val="C00000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948701"/>
                      <a:gd name="connsiteY0" fmla="*/ 474351 h 948701"/>
                      <a:gd name="connsiteX1" fmla="*/ 474351 w 948701"/>
                      <a:gd name="connsiteY1" fmla="*/ 0 h 948701"/>
                      <a:gd name="connsiteX2" fmla="*/ 948702 w 948701"/>
                      <a:gd name="connsiteY2" fmla="*/ 474351 h 948701"/>
                      <a:gd name="connsiteX3" fmla="*/ 474351 w 948701"/>
                      <a:gd name="connsiteY3" fmla="*/ 948702 h 948701"/>
                      <a:gd name="connsiteX4" fmla="*/ 0 w 948701"/>
                      <a:gd name="connsiteY4" fmla="*/ 474351 h 9487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8701" h="948701" extrusionOk="0">
                        <a:moveTo>
                          <a:pt x="0" y="474351"/>
                        </a:moveTo>
                        <a:cubicBezTo>
                          <a:pt x="-40801" y="187207"/>
                          <a:pt x="149679" y="23531"/>
                          <a:pt x="474351" y="0"/>
                        </a:cubicBezTo>
                        <a:cubicBezTo>
                          <a:pt x="761359" y="5270"/>
                          <a:pt x="873932" y="214751"/>
                          <a:pt x="948702" y="474351"/>
                        </a:cubicBezTo>
                        <a:cubicBezTo>
                          <a:pt x="930631" y="753976"/>
                          <a:pt x="729568" y="986067"/>
                          <a:pt x="474351" y="948702"/>
                        </a:cubicBezTo>
                        <a:cubicBezTo>
                          <a:pt x="143547" y="911045"/>
                          <a:pt x="15958" y="743953"/>
                          <a:pt x="0" y="474351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사각형: 둥근 모서리 66">
            <a:extLst>
              <a:ext uri="{FF2B5EF4-FFF2-40B4-BE49-F238E27FC236}">
                <a16:creationId xmlns:a16="http://schemas.microsoft.com/office/drawing/2014/main" id="{7B07187A-B26F-4C77-7F93-698BA78CD8FE}"/>
              </a:ext>
            </a:extLst>
          </p:cNvPr>
          <p:cNvSpPr/>
          <p:nvPr/>
        </p:nvSpPr>
        <p:spPr>
          <a:xfrm>
            <a:off x="4454001" y="1399332"/>
            <a:ext cx="1364438" cy="369332"/>
          </a:xfrm>
          <a:prstGeom prst="roundRect">
            <a:avLst>
              <a:gd name="adj" fmla="val 0"/>
            </a:avLst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마그네틱 스위치</a:t>
            </a:r>
          </a:p>
        </p:txBody>
      </p:sp>
      <p:sp>
        <p:nvSpPr>
          <p:cNvPr id="69" name="사각형: 둥근 모서리 68">
            <a:extLst>
              <a:ext uri="{FF2B5EF4-FFF2-40B4-BE49-F238E27FC236}">
                <a16:creationId xmlns:a16="http://schemas.microsoft.com/office/drawing/2014/main" id="{1C2B969D-A611-C4F0-7995-84D234A57E19}"/>
              </a:ext>
            </a:extLst>
          </p:cNvPr>
          <p:cNvSpPr/>
          <p:nvPr/>
        </p:nvSpPr>
        <p:spPr>
          <a:xfrm>
            <a:off x="7143471" y="3644485"/>
            <a:ext cx="1109766" cy="369332"/>
          </a:xfrm>
          <a:prstGeom prst="roundRect">
            <a:avLst>
              <a:gd name="adj" fmla="val 50000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잠금</a:t>
            </a:r>
          </a:p>
        </p:txBody>
      </p: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3813FEB5-EDE5-FC24-07BC-95341B3A0B57}"/>
              </a:ext>
            </a:extLst>
          </p:cNvPr>
          <p:cNvGrpSpPr/>
          <p:nvPr/>
        </p:nvGrpSpPr>
        <p:grpSpPr>
          <a:xfrm>
            <a:off x="9302162" y="1446171"/>
            <a:ext cx="1594022" cy="1594022"/>
            <a:chOff x="9553601" y="3813989"/>
            <a:chExt cx="2160339" cy="2160339"/>
          </a:xfrm>
        </p:grpSpPr>
        <p:sp>
          <p:nvSpPr>
            <p:cNvPr id="74" name="정육면체 73">
              <a:extLst>
                <a:ext uri="{FF2B5EF4-FFF2-40B4-BE49-F238E27FC236}">
                  <a16:creationId xmlns:a16="http://schemas.microsoft.com/office/drawing/2014/main" id="{407C7942-34A6-18DE-1100-49AD4EB3AF50}"/>
                </a:ext>
              </a:extLst>
            </p:cNvPr>
            <p:cNvSpPr/>
            <p:nvPr/>
          </p:nvSpPr>
          <p:spPr>
            <a:xfrm>
              <a:off x="9553601" y="3813989"/>
              <a:ext cx="2160339" cy="2160339"/>
            </a:xfrm>
            <a:prstGeom prst="cube">
              <a:avLst/>
            </a:prstGeom>
            <a:solidFill>
              <a:schemeClr val="bg1">
                <a:lumMod val="95000"/>
              </a:schemeClr>
            </a:solidFill>
            <a:ln w="15875">
              <a:solidFill>
                <a:schemeClr val="tx1">
                  <a:lumMod val="75000"/>
                  <a:lumOff val="2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9422520F-3F8E-0CE2-1B52-6341D7FE0AD7}"/>
                </a:ext>
              </a:extLst>
            </p:cNvPr>
            <p:cNvSpPr/>
            <p:nvPr/>
          </p:nvSpPr>
          <p:spPr>
            <a:xfrm>
              <a:off x="9621450" y="4421868"/>
              <a:ext cx="1478026" cy="1478026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9" name="부분 원형 18">
            <a:extLst>
              <a:ext uri="{FF2B5EF4-FFF2-40B4-BE49-F238E27FC236}">
                <a16:creationId xmlns:a16="http://schemas.microsoft.com/office/drawing/2014/main" id="{C4598FF2-A101-3828-ACC8-A2BA2AB744D4}"/>
              </a:ext>
            </a:extLst>
          </p:cNvPr>
          <p:cNvSpPr/>
          <p:nvPr/>
        </p:nvSpPr>
        <p:spPr>
          <a:xfrm flipH="1">
            <a:off x="9302162" y="2408043"/>
            <a:ext cx="2626758" cy="1238294"/>
          </a:xfrm>
          <a:prstGeom prst="pie">
            <a:avLst>
              <a:gd name="adj1" fmla="val 17567973"/>
              <a:gd name="adj2" fmla="val 21238894"/>
            </a:avLst>
          </a:prstGeom>
          <a:solidFill>
            <a:srgbClr val="FF0000">
              <a:alpha val="8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78" name="그림 77">
            <a:extLst>
              <a:ext uri="{FF2B5EF4-FFF2-40B4-BE49-F238E27FC236}">
                <a16:creationId xmlns:a16="http://schemas.microsoft.com/office/drawing/2014/main" id="{9A91BACD-70AD-F22F-9CFF-54BAFE0B3A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8620" y="2277565"/>
            <a:ext cx="597782" cy="59778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76" name="정육면체 75">
            <a:extLst>
              <a:ext uri="{FF2B5EF4-FFF2-40B4-BE49-F238E27FC236}">
                <a16:creationId xmlns:a16="http://schemas.microsoft.com/office/drawing/2014/main" id="{06019511-56D2-A6FD-A8F8-50C96FFFA1E1}"/>
              </a:ext>
            </a:extLst>
          </p:cNvPr>
          <p:cNvSpPr/>
          <p:nvPr/>
        </p:nvSpPr>
        <p:spPr>
          <a:xfrm>
            <a:off x="9239951" y="1847493"/>
            <a:ext cx="1238294" cy="1222114"/>
          </a:xfrm>
          <a:prstGeom prst="cube">
            <a:avLst>
              <a:gd name="adj" fmla="val 4086"/>
            </a:avLst>
          </a:prstGeom>
          <a:solidFill>
            <a:schemeClr val="bg1">
              <a:lumMod val="95000"/>
              <a:alpha val="60000"/>
            </a:schemeClr>
          </a:solidFill>
          <a:ln w="15875">
            <a:solidFill>
              <a:schemeClr val="tx1">
                <a:lumMod val="75000"/>
                <a:lumOff val="25000"/>
              </a:schemeClr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4" name="그림 33" descr="전자기기, 측정기, 프로젝터이(가) 표시된 사진&#10;&#10;자동 생성된 설명">
            <a:extLst>
              <a:ext uri="{FF2B5EF4-FFF2-40B4-BE49-F238E27FC236}">
                <a16:creationId xmlns:a16="http://schemas.microsoft.com/office/drawing/2014/main" id="{62B7AB63-B91A-8A59-F9EA-1AF703D78B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2897" y="2672156"/>
            <a:ext cx="702844" cy="702844"/>
          </a:xfrm>
          <a:prstGeom prst="rect">
            <a:avLst/>
          </a:prstGeom>
          <a:effectLst>
            <a:outerShdw blurRad="63500" sx="105000" sy="105000" algn="ctr" rotWithShape="0">
              <a:schemeClr val="tx1">
                <a:lumMod val="95000"/>
                <a:lumOff val="5000"/>
              </a:schemeClr>
            </a:outerShdw>
          </a:effectLst>
        </p:spPr>
      </p:pic>
      <p:sp>
        <p:nvSpPr>
          <p:cNvPr id="79" name="타원 78">
            <a:extLst>
              <a:ext uri="{FF2B5EF4-FFF2-40B4-BE49-F238E27FC236}">
                <a16:creationId xmlns:a16="http://schemas.microsoft.com/office/drawing/2014/main" id="{7E42745B-1F76-CC9C-7C1F-630B88FCB6A9}"/>
              </a:ext>
            </a:extLst>
          </p:cNvPr>
          <p:cNvSpPr/>
          <p:nvPr/>
        </p:nvSpPr>
        <p:spPr>
          <a:xfrm>
            <a:off x="10231085" y="2605362"/>
            <a:ext cx="781081" cy="781081"/>
          </a:xfrm>
          <a:prstGeom prst="ellipse">
            <a:avLst/>
          </a:prstGeom>
          <a:noFill/>
          <a:ln w="28575">
            <a:solidFill>
              <a:srgbClr val="C00000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948701"/>
                      <a:gd name="connsiteY0" fmla="*/ 474351 h 948701"/>
                      <a:gd name="connsiteX1" fmla="*/ 474351 w 948701"/>
                      <a:gd name="connsiteY1" fmla="*/ 0 h 948701"/>
                      <a:gd name="connsiteX2" fmla="*/ 948702 w 948701"/>
                      <a:gd name="connsiteY2" fmla="*/ 474351 h 948701"/>
                      <a:gd name="connsiteX3" fmla="*/ 474351 w 948701"/>
                      <a:gd name="connsiteY3" fmla="*/ 948702 h 948701"/>
                      <a:gd name="connsiteX4" fmla="*/ 0 w 948701"/>
                      <a:gd name="connsiteY4" fmla="*/ 474351 h 9487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8701" h="948701" extrusionOk="0">
                        <a:moveTo>
                          <a:pt x="0" y="474351"/>
                        </a:moveTo>
                        <a:cubicBezTo>
                          <a:pt x="-40801" y="187207"/>
                          <a:pt x="149679" y="23531"/>
                          <a:pt x="474351" y="0"/>
                        </a:cubicBezTo>
                        <a:cubicBezTo>
                          <a:pt x="761359" y="5270"/>
                          <a:pt x="873932" y="214751"/>
                          <a:pt x="948702" y="474351"/>
                        </a:cubicBezTo>
                        <a:cubicBezTo>
                          <a:pt x="930631" y="753976"/>
                          <a:pt x="729568" y="986067"/>
                          <a:pt x="474351" y="948702"/>
                        </a:cubicBezTo>
                        <a:cubicBezTo>
                          <a:pt x="143547" y="911045"/>
                          <a:pt x="15958" y="743953"/>
                          <a:pt x="0" y="474351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사각형: 둥근 모서리 79">
            <a:extLst>
              <a:ext uri="{FF2B5EF4-FFF2-40B4-BE49-F238E27FC236}">
                <a16:creationId xmlns:a16="http://schemas.microsoft.com/office/drawing/2014/main" id="{C170C231-2F92-04EE-07E7-3157AD92C04D}"/>
              </a:ext>
            </a:extLst>
          </p:cNvPr>
          <p:cNvSpPr/>
          <p:nvPr/>
        </p:nvSpPr>
        <p:spPr>
          <a:xfrm>
            <a:off x="10320089" y="2103860"/>
            <a:ext cx="1056081" cy="369332"/>
          </a:xfrm>
          <a:prstGeom prst="roundRect">
            <a:avLst>
              <a:gd name="adj" fmla="val 0"/>
            </a:avLst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초음파 센서</a:t>
            </a:r>
            <a:endParaRPr lang="ko-KR" altLang="en-US" sz="1400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D5D188B2-C5B8-7AB6-C382-21DEF26BA4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498" y="2717206"/>
            <a:ext cx="948701" cy="94870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83" name="사각형: 둥근 모서리 82">
            <a:extLst>
              <a:ext uri="{FF2B5EF4-FFF2-40B4-BE49-F238E27FC236}">
                <a16:creationId xmlns:a16="http://schemas.microsoft.com/office/drawing/2014/main" id="{B1354F4D-E48C-3C71-E271-4808D696FD3C}"/>
              </a:ext>
            </a:extLst>
          </p:cNvPr>
          <p:cNvSpPr/>
          <p:nvPr/>
        </p:nvSpPr>
        <p:spPr>
          <a:xfrm>
            <a:off x="4243017" y="3665907"/>
            <a:ext cx="1109766" cy="369332"/>
          </a:xfrm>
          <a:prstGeom prst="roundRect">
            <a:avLst>
              <a:gd name="adj" fmla="val 50000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문 닫음</a:t>
            </a:r>
          </a:p>
        </p:txBody>
      </p: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32E177A8-3C1E-83C7-0197-8D207898DFCD}"/>
              </a:ext>
            </a:extLst>
          </p:cNvPr>
          <p:cNvGrpSpPr/>
          <p:nvPr/>
        </p:nvGrpSpPr>
        <p:grpSpPr>
          <a:xfrm>
            <a:off x="6778746" y="1527470"/>
            <a:ext cx="1594022" cy="1594022"/>
            <a:chOff x="9553601" y="3813989"/>
            <a:chExt cx="2160339" cy="2160339"/>
          </a:xfrm>
        </p:grpSpPr>
        <p:sp>
          <p:nvSpPr>
            <p:cNvPr id="92" name="정육면체 91">
              <a:extLst>
                <a:ext uri="{FF2B5EF4-FFF2-40B4-BE49-F238E27FC236}">
                  <a16:creationId xmlns:a16="http://schemas.microsoft.com/office/drawing/2014/main" id="{BBD90E92-BBEB-BD80-1122-FA8588D5E584}"/>
                </a:ext>
              </a:extLst>
            </p:cNvPr>
            <p:cNvSpPr/>
            <p:nvPr/>
          </p:nvSpPr>
          <p:spPr>
            <a:xfrm>
              <a:off x="9553601" y="3813989"/>
              <a:ext cx="2160339" cy="2160339"/>
            </a:xfrm>
            <a:prstGeom prst="cube">
              <a:avLst/>
            </a:prstGeom>
            <a:solidFill>
              <a:schemeClr val="bg1">
                <a:lumMod val="95000"/>
              </a:schemeClr>
            </a:solidFill>
            <a:ln w="15875">
              <a:solidFill>
                <a:schemeClr val="tx1">
                  <a:lumMod val="75000"/>
                  <a:lumOff val="2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9C3C6422-8B7D-A16F-27A6-9A5014EDC685}"/>
                </a:ext>
              </a:extLst>
            </p:cNvPr>
            <p:cNvSpPr/>
            <p:nvPr/>
          </p:nvSpPr>
          <p:spPr>
            <a:xfrm>
              <a:off x="9621450" y="4421868"/>
              <a:ext cx="1478026" cy="1478026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94" name="그림 93">
            <a:extLst>
              <a:ext uri="{FF2B5EF4-FFF2-40B4-BE49-F238E27FC236}">
                <a16:creationId xmlns:a16="http://schemas.microsoft.com/office/drawing/2014/main" id="{BEE7B31C-D363-96D8-67F9-007D592EF1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7634" y="2252280"/>
            <a:ext cx="597782" cy="59778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95" name="정육면체 94">
            <a:extLst>
              <a:ext uri="{FF2B5EF4-FFF2-40B4-BE49-F238E27FC236}">
                <a16:creationId xmlns:a16="http://schemas.microsoft.com/office/drawing/2014/main" id="{EAE3B596-0FA5-AE77-E35A-98A5901895D7}"/>
              </a:ext>
            </a:extLst>
          </p:cNvPr>
          <p:cNvSpPr/>
          <p:nvPr/>
        </p:nvSpPr>
        <p:spPr>
          <a:xfrm>
            <a:off x="6730351" y="1939614"/>
            <a:ext cx="1238294" cy="1222114"/>
          </a:xfrm>
          <a:prstGeom prst="cube">
            <a:avLst>
              <a:gd name="adj" fmla="val 4086"/>
            </a:avLst>
          </a:prstGeom>
          <a:solidFill>
            <a:schemeClr val="bg1">
              <a:lumMod val="95000"/>
              <a:alpha val="60000"/>
            </a:schemeClr>
          </a:solidFill>
          <a:ln w="15875">
            <a:solidFill>
              <a:schemeClr val="tx1">
                <a:lumMod val="75000"/>
                <a:lumOff val="25000"/>
              </a:schemeClr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타원 96">
            <a:extLst>
              <a:ext uri="{FF2B5EF4-FFF2-40B4-BE49-F238E27FC236}">
                <a16:creationId xmlns:a16="http://schemas.microsoft.com/office/drawing/2014/main" id="{E71AB19E-F333-8FEB-7998-D1C55E07F931}"/>
              </a:ext>
            </a:extLst>
          </p:cNvPr>
          <p:cNvSpPr/>
          <p:nvPr/>
        </p:nvSpPr>
        <p:spPr>
          <a:xfrm>
            <a:off x="6428117" y="1604506"/>
            <a:ext cx="839407" cy="746475"/>
          </a:xfrm>
          <a:prstGeom prst="ellipse">
            <a:avLst/>
          </a:prstGeom>
          <a:noFill/>
          <a:ln w="28575">
            <a:solidFill>
              <a:srgbClr val="C00000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948701"/>
                      <a:gd name="connsiteY0" fmla="*/ 474351 h 948701"/>
                      <a:gd name="connsiteX1" fmla="*/ 474351 w 948701"/>
                      <a:gd name="connsiteY1" fmla="*/ 0 h 948701"/>
                      <a:gd name="connsiteX2" fmla="*/ 948702 w 948701"/>
                      <a:gd name="connsiteY2" fmla="*/ 474351 h 948701"/>
                      <a:gd name="connsiteX3" fmla="*/ 474351 w 948701"/>
                      <a:gd name="connsiteY3" fmla="*/ 948702 h 948701"/>
                      <a:gd name="connsiteX4" fmla="*/ 0 w 948701"/>
                      <a:gd name="connsiteY4" fmla="*/ 474351 h 9487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8701" h="948701" extrusionOk="0">
                        <a:moveTo>
                          <a:pt x="0" y="474351"/>
                        </a:moveTo>
                        <a:cubicBezTo>
                          <a:pt x="-40801" y="187207"/>
                          <a:pt x="149679" y="23531"/>
                          <a:pt x="474351" y="0"/>
                        </a:cubicBezTo>
                        <a:cubicBezTo>
                          <a:pt x="761359" y="5270"/>
                          <a:pt x="873932" y="214751"/>
                          <a:pt x="948702" y="474351"/>
                        </a:cubicBezTo>
                        <a:cubicBezTo>
                          <a:pt x="930631" y="753976"/>
                          <a:pt x="729568" y="986067"/>
                          <a:pt x="474351" y="948702"/>
                        </a:cubicBezTo>
                        <a:cubicBezTo>
                          <a:pt x="143547" y="911045"/>
                          <a:pt x="15958" y="743953"/>
                          <a:pt x="0" y="474351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사각형: 둥근 모서리 97">
            <a:extLst>
              <a:ext uri="{FF2B5EF4-FFF2-40B4-BE49-F238E27FC236}">
                <a16:creationId xmlns:a16="http://schemas.microsoft.com/office/drawing/2014/main" id="{23E81037-3D7D-FB4E-99A5-78CF8095BF6C}"/>
              </a:ext>
            </a:extLst>
          </p:cNvPr>
          <p:cNvSpPr/>
          <p:nvPr/>
        </p:nvSpPr>
        <p:spPr>
          <a:xfrm>
            <a:off x="6425621" y="1266006"/>
            <a:ext cx="978767" cy="369332"/>
          </a:xfrm>
          <a:prstGeom prst="roundRect">
            <a:avLst>
              <a:gd name="adj" fmla="val 0"/>
            </a:avLst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서보</a:t>
            </a:r>
            <a:r>
              <a:rPr lang="ko-KR" altLang="en-US" sz="14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모터</a:t>
            </a:r>
          </a:p>
        </p:txBody>
      </p:sp>
      <p:pic>
        <p:nvPicPr>
          <p:cNvPr id="84" name="그림 83" descr="레고, 장난감이(가) 표시된 사진&#10;&#10;자동 생성된 설명">
            <a:extLst>
              <a:ext uri="{FF2B5EF4-FFF2-40B4-BE49-F238E27FC236}">
                <a16:creationId xmlns:a16="http://schemas.microsoft.com/office/drawing/2014/main" id="{EFC9D1D4-54A4-D9A1-A916-05D4CC7BC5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57679">
            <a:off x="6488729" y="1674647"/>
            <a:ext cx="642272" cy="64227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86" name="정육면체 85">
            <a:extLst>
              <a:ext uri="{FF2B5EF4-FFF2-40B4-BE49-F238E27FC236}">
                <a16:creationId xmlns:a16="http://schemas.microsoft.com/office/drawing/2014/main" id="{40848F16-EA12-2419-07B0-B86CC34E3E8B}"/>
              </a:ext>
            </a:extLst>
          </p:cNvPr>
          <p:cNvSpPr/>
          <p:nvPr/>
        </p:nvSpPr>
        <p:spPr>
          <a:xfrm>
            <a:off x="7019526" y="1620299"/>
            <a:ext cx="458549" cy="583970"/>
          </a:xfrm>
          <a:prstGeom prst="cube">
            <a:avLst>
              <a:gd name="adj" fmla="val 85068"/>
            </a:avLst>
          </a:prstGeom>
          <a:solidFill>
            <a:schemeClr val="accent1">
              <a:lumMod val="60000"/>
              <a:lumOff val="40000"/>
            </a:schemeClr>
          </a:solidFill>
          <a:ln w="15875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사각형: 둥근 모서리 98">
            <a:extLst>
              <a:ext uri="{FF2B5EF4-FFF2-40B4-BE49-F238E27FC236}">
                <a16:creationId xmlns:a16="http://schemas.microsoft.com/office/drawing/2014/main" id="{A22AB0CA-7209-AEFB-D789-724279A3A03E}"/>
              </a:ext>
            </a:extLst>
          </p:cNvPr>
          <p:cNvSpPr/>
          <p:nvPr/>
        </p:nvSpPr>
        <p:spPr>
          <a:xfrm>
            <a:off x="9483597" y="3657671"/>
            <a:ext cx="1109766" cy="369332"/>
          </a:xfrm>
          <a:prstGeom prst="roundRect">
            <a:avLst>
              <a:gd name="adj" fmla="val 50000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물건 인식</a:t>
            </a:r>
          </a:p>
        </p:txBody>
      </p: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6C88879B-19E2-D91D-3CB1-1F2C98D975E6}"/>
              </a:ext>
            </a:extLst>
          </p:cNvPr>
          <p:cNvCxnSpPr>
            <a:cxnSpLocks/>
          </p:cNvCxnSpPr>
          <p:nvPr/>
        </p:nvCxnSpPr>
        <p:spPr>
          <a:xfrm>
            <a:off x="3285428" y="3869224"/>
            <a:ext cx="794851" cy="0"/>
          </a:xfrm>
          <a:prstGeom prst="straightConnector1">
            <a:avLst/>
          </a:prstGeom>
          <a:ln w="762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E61C54F9-55C3-5206-B883-3E37E39D4614}"/>
              </a:ext>
            </a:extLst>
          </p:cNvPr>
          <p:cNvCxnSpPr>
            <a:cxnSpLocks/>
          </p:cNvCxnSpPr>
          <p:nvPr/>
        </p:nvCxnSpPr>
        <p:spPr>
          <a:xfrm>
            <a:off x="5694614" y="3850174"/>
            <a:ext cx="1106236" cy="0"/>
          </a:xfrm>
          <a:prstGeom prst="straightConnector1">
            <a:avLst/>
          </a:prstGeom>
          <a:ln w="762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031A98AE-3D7E-34CD-ADA1-707F25562441}"/>
              </a:ext>
            </a:extLst>
          </p:cNvPr>
          <p:cNvCxnSpPr>
            <a:cxnSpLocks/>
          </p:cNvCxnSpPr>
          <p:nvPr/>
        </p:nvCxnSpPr>
        <p:spPr>
          <a:xfrm>
            <a:off x="8431088" y="3848895"/>
            <a:ext cx="880599" cy="0"/>
          </a:xfrm>
          <a:prstGeom prst="straightConnector1">
            <a:avLst/>
          </a:prstGeom>
          <a:ln w="762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E4AFE012-781A-CBB8-00B6-935E44EEE934}"/>
              </a:ext>
            </a:extLst>
          </p:cNvPr>
          <p:cNvCxnSpPr/>
          <p:nvPr/>
        </p:nvCxnSpPr>
        <p:spPr>
          <a:xfrm>
            <a:off x="3622430" y="1363776"/>
            <a:ext cx="0" cy="1913557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연결선 102">
            <a:extLst>
              <a:ext uri="{FF2B5EF4-FFF2-40B4-BE49-F238E27FC236}">
                <a16:creationId xmlns:a16="http://schemas.microsoft.com/office/drawing/2014/main" id="{C4401AEB-FB3A-5197-9780-96652562C266}"/>
              </a:ext>
            </a:extLst>
          </p:cNvPr>
          <p:cNvCxnSpPr/>
          <p:nvPr/>
        </p:nvCxnSpPr>
        <p:spPr>
          <a:xfrm>
            <a:off x="6263055" y="1311032"/>
            <a:ext cx="0" cy="1913557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연결선 103">
            <a:extLst>
              <a:ext uri="{FF2B5EF4-FFF2-40B4-BE49-F238E27FC236}">
                <a16:creationId xmlns:a16="http://schemas.microsoft.com/office/drawing/2014/main" id="{7CB76635-8EDE-4EB9-0ECC-7688B9BD13E1}"/>
              </a:ext>
            </a:extLst>
          </p:cNvPr>
          <p:cNvCxnSpPr/>
          <p:nvPr/>
        </p:nvCxnSpPr>
        <p:spPr>
          <a:xfrm>
            <a:off x="9016510" y="1353367"/>
            <a:ext cx="0" cy="1913557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EB6A7F4E-4BDE-35A4-B7C2-F0F54698387D}"/>
              </a:ext>
            </a:extLst>
          </p:cNvPr>
          <p:cNvSpPr txBox="1"/>
          <p:nvPr/>
        </p:nvSpPr>
        <p:spPr>
          <a:xfrm>
            <a:off x="3766702" y="4315398"/>
            <a:ext cx="20955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스위치 기본 값 </a:t>
            </a: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0</a:t>
            </a:r>
          </a:p>
          <a:p>
            <a:pPr algn="ctr"/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문이 닫히면 스위치 값 </a:t>
            </a: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1</a:t>
            </a:r>
          </a:p>
          <a:p>
            <a:pPr algn="ctr"/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</a:t>
            </a:r>
          </a:p>
          <a:p>
            <a:pPr algn="ctr"/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If switch == 1 :</a:t>
            </a:r>
          </a:p>
          <a:p>
            <a:pPr algn="ctr"/>
            <a:r>
              <a:rPr lang="en-US" altLang="ko-KR" sz="14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lsClose</a:t>
            </a: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() = true;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F113DB7-16FD-9A7F-0579-A5277363A62D}"/>
              </a:ext>
            </a:extLst>
          </p:cNvPr>
          <p:cNvSpPr txBox="1"/>
          <p:nvPr/>
        </p:nvSpPr>
        <p:spPr>
          <a:xfrm>
            <a:off x="5394421" y="3964415"/>
            <a:ext cx="16698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err="1">
                <a:solidFill>
                  <a:srgbClr val="5FB426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isClose</a:t>
            </a:r>
            <a:r>
              <a:rPr lang="en-US" altLang="ko-KR" sz="1400" dirty="0">
                <a:solidFill>
                  <a:srgbClr val="5FB426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()</a:t>
            </a:r>
            <a:endParaRPr lang="ko-KR" altLang="en-US" sz="1400" dirty="0">
              <a:solidFill>
                <a:srgbClr val="5FB426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BA6D6CA1-387B-72D6-4062-2EE863266EAB}"/>
              </a:ext>
            </a:extLst>
          </p:cNvPr>
          <p:cNvSpPr txBox="1"/>
          <p:nvPr/>
        </p:nvSpPr>
        <p:spPr>
          <a:xfrm>
            <a:off x="9016510" y="4394748"/>
            <a:ext cx="20955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초음파 센서 작동</a:t>
            </a:r>
            <a:endParaRPr lang="en-US" altLang="ko-KR" sz="1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물건 인식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</a:p>
          <a:p>
            <a:pPr algn="ctr"/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</a:t>
            </a:r>
          </a:p>
          <a:p>
            <a:pPr algn="ctr"/>
            <a:r>
              <a:rPr lang="en-US" altLang="ko-KR" sz="14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checkExists</a:t>
            </a: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();</a:t>
            </a:r>
          </a:p>
          <a:p>
            <a:pPr algn="ctr"/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If 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센서 값 </a:t>
            </a: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&lt;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15cm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</a:t>
            </a:r>
          </a:p>
          <a:p>
            <a:pPr algn="ctr"/>
            <a:r>
              <a:rPr lang="en-US" altLang="ko-KR" sz="14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isExists</a:t>
            </a: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()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=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true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9890E709-3DC1-A5BA-91B2-E1326BCBE6AE}"/>
              </a:ext>
            </a:extLst>
          </p:cNvPr>
          <p:cNvSpPr txBox="1"/>
          <p:nvPr/>
        </p:nvSpPr>
        <p:spPr>
          <a:xfrm>
            <a:off x="6698229" y="4460397"/>
            <a:ext cx="20955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서보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모터 작동</a:t>
            </a:r>
            <a:endParaRPr lang="en-US" altLang="ko-KR" sz="1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택배함 잠금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</a:p>
          <a:p>
            <a:pPr algn="ctr"/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</a:t>
            </a:r>
          </a:p>
          <a:p>
            <a:pPr algn="ctr"/>
            <a:r>
              <a:rPr lang="en-US" altLang="ko-KR" sz="14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closeServo</a:t>
            </a: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();</a:t>
            </a:r>
          </a:p>
        </p:txBody>
      </p: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A04DC069-2584-5FBF-2991-4A60FECD8429}"/>
              </a:ext>
            </a:extLst>
          </p:cNvPr>
          <p:cNvCxnSpPr>
            <a:cxnSpLocks/>
          </p:cNvCxnSpPr>
          <p:nvPr/>
        </p:nvCxnSpPr>
        <p:spPr>
          <a:xfrm>
            <a:off x="10714584" y="3850275"/>
            <a:ext cx="1001166" cy="0"/>
          </a:xfrm>
          <a:prstGeom prst="straightConnector1">
            <a:avLst/>
          </a:prstGeom>
          <a:ln w="762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8D8483F8-94EC-382A-A20D-B3FF85CCE3B3}"/>
              </a:ext>
            </a:extLst>
          </p:cNvPr>
          <p:cNvSpPr txBox="1"/>
          <p:nvPr/>
        </p:nvSpPr>
        <p:spPr>
          <a:xfrm>
            <a:off x="1273863" y="8394"/>
            <a:ext cx="15011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시스템 동작</a:t>
            </a:r>
          </a:p>
        </p:txBody>
      </p:sp>
      <p:graphicFrame>
        <p:nvGraphicFramePr>
          <p:cNvPr id="60" name="표 59">
            <a:extLst>
              <a:ext uri="{FF2B5EF4-FFF2-40B4-BE49-F238E27FC236}">
                <a16:creationId xmlns:a16="http://schemas.microsoft.com/office/drawing/2014/main" id="{F00FA001-EF34-D744-C7C2-E630745992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222515"/>
              </p:ext>
            </p:extLst>
          </p:nvPr>
        </p:nvGraphicFramePr>
        <p:xfrm>
          <a:off x="-7620" y="385455"/>
          <a:ext cx="941560" cy="556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15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haroni" panose="02010803020104030203" pitchFamily="2" charset="-79"/>
                        </a:rPr>
                        <a:t>INDEX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uLnTx/>
                          <a:uFillTx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Aharoni" panose="02010803020104030203" pitchFamily="2" charset="-79"/>
                        </a:rPr>
                        <a:t>▤ 목차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uLnTx/>
                        <a:uFillTx/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uLnTx/>
                          <a:uFillTx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haroni" panose="02010803020104030203" pitchFamily="2" charset="-79"/>
                        </a:rPr>
                        <a:t>▤ 서론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uLnTx/>
                        <a:uFillTx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uLnTx/>
                          <a:uFillTx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haroni" panose="02010803020104030203" pitchFamily="2" charset="-79"/>
                        </a:rPr>
                        <a:t>▤ 시나리오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uLnTx/>
                        <a:uFillTx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uLnTx/>
                          <a:uFillTx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haroni" panose="02010803020104030203" pitchFamily="2" charset="-79"/>
                        </a:rPr>
                        <a:t>▤ 시스템 구성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uLnTx/>
                        <a:uFillTx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uLnTx/>
                          <a:uFillTx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haroni" panose="02010803020104030203" pitchFamily="2" charset="-79"/>
                        </a:rPr>
                        <a:t>▤ 리소스 모니터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uLnTx/>
                        <a:uFillTx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97845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haroni" panose="02010803020104030203" pitchFamily="2" charset="-79"/>
                        </a:rPr>
                        <a:t>▤ 시스템 동작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uLnTx/>
                          <a:uFillTx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haroni" panose="02010803020104030203" pitchFamily="2" charset="-79"/>
                        </a:rPr>
                        <a:t>▤ 시연 영상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uLnTx/>
                        <a:uFillTx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uLnTx/>
                          <a:uFillTx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haroni" panose="02010803020104030203" pitchFamily="2" charset="-79"/>
                        </a:rPr>
                        <a:t>▤ 조원 역할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uLnTx/>
                        <a:uFillTx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uLnTx/>
                          <a:uFillTx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haroni" panose="02010803020104030203" pitchFamily="2" charset="-79"/>
                        </a:rPr>
                        <a:t>▤ 타임라인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uLnTx/>
                        <a:uFillTx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uLnTx/>
                          <a:uFillTx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haroni" panose="02010803020104030203" pitchFamily="2" charset="-79"/>
                        </a:rPr>
                        <a:t>▤ 구매내역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uLnTx/>
                        <a:uFillTx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29683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uLnTx/>
                        <a:uFillTx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82973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uLnTx/>
                        <a:uFillTx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18085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uLnTx/>
                        <a:uFillTx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467642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uLnTx/>
                        <a:uFillTx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33595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923325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정육면체 131">
            <a:extLst>
              <a:ext uri="{FF2B5EF4-FFF2-40B4-BE49-F238E27FC236}">
                <a16:creationId xmlns:a16="http://schemas.microsoft.com/office/drawing/2014/main" id="{72A42FF3-6A40-AC88-5F14-C7172E7E50E4}"/>
              </a:ext>
            </a:extLst>
          </p:cNvPr>
          <p:cNvSpPr/>
          <p:nvPr/>
        </p:nvSpPr>
        <p:spPr>
          <a:xfrm>
            <a:off x="7544535" y="4352372"/>
            <a:ext cx="1869226" cy="1869226"/>
          </a:xfrm>
          <a:prstGeom prst="cube">
            <a:avLst>
              <a:gd name="adj" fmla="val 9941"/>
            </a:avLst>
          </a:prstGeom>
          <a:solidFill>
            <a:schemeClr val="bg1">
              <a:lumMod val="95000"/>
            </a:schemeClr>
          </a:solidFill>
          <a:ln w="15875">
            <a:solidFill>
              <a:schemeClr val="tx1">
                <a:lumMod val="75000"/>
                <a:lumOff val="2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사각형: 둥근 모서리 68">
            <a:extLst>
              <a:ext uri="{FF2B5EF4-FFF2-40B4-BE49-F238E27FC236}">
                <a16:creationId xmlns:a16="http://schemas.microsoft.com/office/drawing/2014/main" id="{1C2B969D-A611-C4F0-7995-84D234A57E19}"/>
              </a:ext>
            </a:extLst>
          </p:cNvPr>
          <p:cNvSpPr/>
          <p:nvPr/>
        </p:nvSpPr>
        <p:spPr>
          <a:xfrm>
            <a:off x="2221982" y="2776247"/>
            <a:ext cx="1109766" cy="369332"/>
          </a:xfrm>
          <a:prstGeom prst="roundRect">
            <a:avLst>
              <a:gd name="adj" fmla="val 50000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물건 인식</a:t>
            </a:r>
          </a:p>
        </p:txBody>
      </p: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3813FEB5-EDE5-FC24-07BC-95341B3A0B57}"/>
              </a:ext>
            </a:extLst>
          </p:cNvPr>
          <p:cNvGrpSpPr/>
          <p:nvPr/>
        </p:nvGrpSpPr>
        <p:grpSpPr>
          <a:xfrm>
            <a:off x="2109956" y="872143"/>
            <a:ext cx="1594022" cy="1594022"/>
            <a:chOff x="9553601" y="3813989"/>
            <a:chExt cx="2160339" cy="2160339"/>
          </a:xfrm>
        </p:grpSpPr>
        <p:sp>
          <p:nvSpPr>
            <p:cNvPr id="74" name="정육면체 73">
              <a:extLst>
                <a:ext uri="{FF2B5EF4-FFF2-40B4-BE49-F238E27FC236}">
                  <a16:creationId xmlns:a16="http://schemas.microsoft.com/office/drawing/2014/main" id="{407C7942-34A6-18DE-1100-49AD4EB3AF50}"/>
                </a:ext>
              </a:extLst>
            </p:cNvPr>
            <p:cNvSpPr/>
            <p:nvPr/>
          </p:nvSpPr>
          <p:spPr>
            <a:xfrm>
              <a:off x="9553601" y="3813989"/>
              <a:ext cx="2160339" cy="2160339"/>
            </a:xfrm>
            <a:prstGeom prst="cube">
              <a:avLst/>
            </a:prstGeom>
            <a:solidFill>
              <a:schemeClr val="bg1">
                <a:lumMod val="95000"/>
              </a:schemeClr>
            </a:solidFill>
            <a:ln w="15875">
              <a:solidFill>
                <a:schemeClr val="tx1">
                  <a:lumMod val="75000"/>
                  <a:lumOff val="2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9422520F-3F8E-0CE2-1B52-6341D7FE0AD7}"/>
                </a:ext>
              </a:extLst>
            </p:cNvPr>
            <p:cNvSpPr/>
            <p:nvPr/>
          </p:nvSpPr>
          <p:spPr>
            <a:xfrm>
              <a:off x="9621450" y="4421868"/>
              <a:ext cx="1478026" cy="1478026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9" name="부분 원형 18">
            <a:extLst>
              <a:ext uri="{FF2B5EF4-FFF2-40B4-BE49-F238E27FC236}">
                <a16:creationId xmlns:a16="http://schemas.microsoft.com/office/drawing/2014/main" id="{C4598FF2-A101-3828-ACC8-A2BA2AB744D4}"/>
              </a:ext>
            </a:extLst>
          </p:cNvPr>
          <p:cNvSpPr/>
          <p:nvPr/>
        </p:nvSpPr>
        <p:spPr>
          <a:xfrm flipH="1">
            <a:off x="2105308" y="1840400"/>
            <a:ext cx="2626758" cy="1238294"/>
          </a:xfrm>
          <a:prstGeom prst="pie">
            <a:avLst>
              <a:gd name="adj1" fmla="val 17567973"/>
              <a:gd name="adj2" fmla="val 21238894"/>
            </a:avLst>
          </a:prstGeom>
          <a:solidFill>
            <a:srgbClr val="FF0000">
              <a:alpha val="8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78" name="그림 77">
            <a:extLst>
              <a:ext uri="{FF2B5EF4-FFF2-40B4-BE49-F238E27FC236}">
                <a16:creationId xmlns:a16="http://schemas.microsoft.com/office/drawing/2014/main" id="{9A91BACD-70AD-F22F-9CFF-54BAFE0B3A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6414" y="1703537"/>
            <a:ext cx="597782" cy="59778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76" name="정육면체 75">
            <a:extLst>
              <a:ext uri="{FF2B5EF4-FFF2-40B4-BE49-F238E27FC236}">
                <a16:creationId xmlns:a16="http://schemas.microsoft.com/office/drawing/2014/main" id="{06019511-56D2-A6FD-A8F8-50C96FFFA1E1}"/>
              </a:ext>
            </a:extLst>
          </p:cNvPr>
          <p:cNvSpPr/>
          <p:nvPr/>
        </p:nvSpPr>
        <p:spPr>
          <a:xfrm>
            <a:off x="2047745" y="1273465"/>
            <a:ext cx="1238294" cy="1222114"/>
          </a:xfrm>
          <a:prstGeom prst="cube">
            <a:avLst>
              <a:gd name="adj" fmla="val 4086"/>
            </a:avLst>
          </a:prstGeom>
          <a:solidFill>
            <a:schemeClr val="bg1">
              <a:lumMod val="95000"/>
              <a:alpha val="60000"/>
            </a:schemeClr>
          </a:solidFill>
          <a:ln w="15875">
            <a:solidFill>
              <a:schemeClr val="tx1">
                <a:lumMod val="75000"/>
                <a:lumOff val="25000"/>
              </a:schemeClr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4" name="그림 33" descr="전자기기, 측정기, 프로젝터이(가) 표시된 사진&#10;&#10;자동 생성된 설명">
            <a:extLst>
              <a:ext uri="{FF2B5EF4-FFF2-40B4-BE49-F238E27FC236}">
                <a16:creationId xmlns:a16="http://schemas.microsoft.com/office/drawing/2014/main" id="{62B7AB63-B91A-8A59-F9EA-1AF703D78B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0691" y="2098128"/>
            <a:ext cx="702844" cy="702844"/>
          </a:xfrm>
          <a:prstGeom prst="rect">
            <a:avLst/>
          </a:prstGeom>
          <a:effectLst>
            <a:outerShdw blurRad="63500" sx="105000" sy="105000" algn="ctr" rotWithShape="0">
              <a:schemeClr val="tx1">
                <a:lumMod val="95000"/>
                <a:lumOff val="5000"/>
              </a:schemeClr>
            </a:outerShdw>
          </a:effectLst>
        </p:spPr>
      </p:pic>
      <p:sp>
        <p:nvSpPr>
          <p:cNvPr id="79" name="타원 78">
            <a:extLst>
              <a:ext uri="{FF2B5EF4-FFF2-40B4-BE49-F238E27FC236}">
                <a16:creationId xmlns:a16="http://schemas.microsoft.com/office/drawing/2014/main" id="{7E42745B-1F76-CC9C-7C1F-630B88FCB6A9}"/>
              </a:ext>
            </a:extLst>
          </p:cNvPr>
          <p:cNvSpPr/>
          <p:nvPr/>
        </p:nvSpPr>
        <p:spPr>
          <a:xfrm>
            <a:off x="3038879" y="2031334"/>
            <a:ext cx="781081" cy="781081"/>
          </a:xfrm>
          <a:prstGeom prst="ellipse">
            <a:avLst/>
          </a:prstGeom>
          <a:noFill/>
          <a:ln w="28575">
            <a:solidFill>
              <a:srgbClr val="C00000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948701"/>
                      <a:gd name="connsiteY0" fmla="*/ 474351 h 948701"/>
                      <a:gd name="connsiteX1" fmla="*/ 474351 w 948701"/>
                      <a:gd name="connsiteY1" fmla="*/ 0 h 948701"/>
                      <a:gd name="connsiteX2" fmla="*/ 948702 w 948701"/>
                      <a:gd name="connsiteY2" fmla="*/ 474351 h 948701"/>
                      <a:gd name="connsiteX3" fmla="*/ 474351 w 948701"/>
                      <a:gd name="connsiteY3" fmla="*/ 948702 h 948701"/>
                      <a:gd name="connsiteX4" fmla="*/ 0 w 948701"/>
                      <a:gd name="connsiteY4" fmla="*/ 474351 h 9487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8701" h="948701" extrusionOk="0">
                        <a:moveTo>
                          <a:pt x="0" y="474351"/>
                        </a:moveTo>
                        <a:cubicBezTo>
                          <a:pt x="-40801" y="187207"/>
                          <a:pt x="149679" y="23531"/>
                          <a:pt x="474351" y="0"/>
                        </a:cubicBezTo>
                        <a:cubicBezTo>
                          <a:pt x="761359" y="5270"/>
                          <a:pt x="873932" y="214751"/>
                          <a:pt x="948702" y="474351"/>
                        </a:cubicBezTo>
                        <a:cubicBezTo>
                          <a:pt x="930631" y="753976"/>
                          <a:pt x="729568" y="986067"/>
                          <a:pt x="474351" y="948702"/>
                        </a:cubicBezTo>
                        <a:cubicBezTo>
                          <a:pt x="143547" y="911045"/>
                          <a:pt x="15958" y="743953"/>
                          <a:pt x="0" y="474351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사각형: 둥근 모서리 79">
            <a:extLst>
              <a:ext uri="{FF2B5EF4-FFF2-40B4-BE49-F238E27FC236}">
                <a16:creationId xmlns:a16="http://schemas.microsoft.com/office/drawing/2014/main" id="{C170C231-2F92-04EE-07E7-3157AD92C04D}"/>
              </a:ext>
            </a:extLst>
          </p:cNvPr>
          <p:cNvSpPr/>
          <p:nvPr/>
        </p:nvSpPr>
        <p:spPr>
          <a:xfrm>
            <a:off x="3127883" y="1529832"/>
            <a:ext cx="1056081" cy="369332"/>
          </a:xfrm>
          <a:prstGeom prst="roundRect">
            <a:avLst>
              <a:gd name="adj" fmla="val 0"/>
            </a:avLst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초음파 센서</a:t>
            </a:r>
            <a:endParaRPr lang="ko-KR" altLang="en-US" sz="1400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32E177A8-3C1E-83C7-0197-8D207898DFCD}"/>
              </a:ext>
            </a:extLst>
          </p:cNvPr>
          <p:cNvGrpSpPr/>
          <p:nvPr/>
        </p:nvGrpSpPr>
        <p:grpSpPr>
          <a:xfrm>
            <a:off x="4998791" y="897938"/>
            <a:ext cx="1594022" cy="1594022"/>
            <a:chOff x="9553601" y="3813989"/>
            <a:chExt cx="2160339" cy="2160339"/>
          </a:xfrm>
        </p:grpSpPr>
        <p:sp>
          <p:nvSpPr>
            <p:cNvPr id="92" name="정육면체 91">
              <a:extLst>
                <a:ext uri="{FF2B5EF4-FFF2-40B4-BE49-F238E27FC236}">
                  <a16:creationId xmlns:a16="http://schemas.microsoft.com/office/drawing/2014/main" id="{BBD90E92-BBEB-BD80-1122-FA8588D5E584}"/>
                </a:ext>
              </a:extLst>
            </p:cNvPr>
            <p:cNvSpPr/>
            <p:nvPr/>
          </p:nvSpPr>
          <p:spPr>
            <a:xfrm>
              <a:off x="9553601" y="3813989"/>
              <a:ext cx="2160339" cy="2160339"/>
            </a:xfrm>
            <a:prstGeom prst="cube">
              <a:avLst/>
            </a:prstGeom>
            <a:solidFill>
              <a:schemeClr val="bg1">
                <a:lumMod val="95000"/>
              </a:schemeClr>
            </a:solidFill>
            <a:ln w="15875">
              <a:solidFill>
                <a:schemeClr val="tx1">
                  <a:lumMod val="75000"/>
                  <a:lumOff val="2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9C3C6422-8B7D-A16F-27A6-9A5014EDC685}"/>
                </a:ext>
              </a:extLst>
            </p:cNvPr>
            <p:cNvSpPr/>
            <p:nvPr/>
          </p:nvSpPr>
          <p:spPr>
            <a:xfrm>
              <a:off x="9621450" y="4421868"/>
              <a:ext cx="1478026" cy="1478026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94" name="그림 93">
            <a:extLst>
              <a:ext uri="{FF2B5EF4-FFF2-40B4-BE49-F238E27FC236}">
                <a16:creationId xmlns:a16="http://schemas.microsoft.com/office/drawing/2014/main" id="{BEE7B31C-D363-96D8-67F9-007D592EF1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7679" y="1622748"/>
            <a:ext cx="597782" cy="59778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95" name="정육면체 94">
            <a:extLst>
              <a:ext uri="{FF2B5EF4-FFF2-40B4-BE49-F238E27FC236}">
                <a16:creationId xmlns:a16="http://schemas.microsoft.com/office/drawing/2014/main" id="{EAE3B596-0FA5-AE77-E35A-98A5901895D7}"/>
              </a:ext>
            </a:extLst>
          </p:cNvPr>
          <p:cNvSpPr/>
          <p:nvPr/>
        </p:nvSpPr>
        <p:spPr>
          <a:xfrm>
            <a:off x="4950396" y="1310082"/>
            <a:ext cx="1238294" cy="1222114"/>
          </a:xfrm>
          <a:prstGeom prst="cube">
            <a:avLst>
              <a:gd name="adj" fmla="val 4086"/>
            </a:avLst>
          </a:prstGeom>
          <a:solidFill>
            <a:schemeClr val="bg1">
              <a:lumMod val="95000"/>
              <a:alpha val="60000"/>
            </a:schemeClr>
          </a:solidFill>
          <a:ln w="15875">
            <a:solidFill>
              <a:schemeClr val="tx1">
                <a:lumMod val="75000"/>
                <a:lumOff val="25000"/>
              </a:schemeClr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사각형: 둥근 모서리 98">
            <a:extLst>
              <a:ext uri="{FF2B5EF4-FFF2-40B4-BE49-F238E27FC236}">
                <a16:creationId xmlns:a16="http://schemas.microsoft.com/office/drawing/2014/main" id="{A22AB0CA-7209-AEFB-D789-724279A3A03E}"/>
              </a:ext>
            </a:extLst>
          </p:cNvPr>
          <p:cNvSpPr/>
          <p:nvPr/>
        </p:nvSpPr>
        <p:spPr>
          <a:xfrm>
            <a:off x="5170534" y="2772581"/>
            <a:ext cx="1216275" cy="369332"/>
          </a:xfrm>
          <a:prstGeom prst="roundRect">
            <a:avLst>
              <a:gd name="adj" fmla="val 50000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운송장 추출</a:t>
            </a:r>
            <a:endParaRPr lang="ko-KR" altLang="en-US" sz="14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E61C54F9-55C3-5206-B883-3E37E39D4614}"/>
              </a:ext>
            </a:extLst>
          </p:cNvPr>
          <p:cNvCxnSpPr>
            <a:cxnSpLocks/>
          </p:cNvCxnSpPr>
          <p:nvPr/>
        </p:nvCxnSpPr>
        <p:spPr>
          <a:xfrm>
            <a:off x="1211275" y="3000986"/>
            <a:ext cx="794851" cy="0"/>
          </a:xfrm>
          <a:prstGeom prst="straightConnector1">
            <a:avLst/>
          </a:prstGeom>
          <a:ln w="762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031A98AE-3D7E-34CD-ADA1-707F25562441}"/>
              </a:ext>
            </a:extLst>
          </p:cNvPr>
          <p:cNvCxnSpPr>
            <a:cxnSpLocks/>
          </p:cNvCxnSpPr>
          <p:nvPr/>
        </p:nvCxnSpPr>
        <p:spPr>
          <a:xfrm>
            <a:off x="4101612" y="2945487"/>
            <a:ext cx="794851" cy="0"/>
          </a:xfrm>
          <a:prstGeom prst="straightConnector1">
            <a:avLst/>
          </a:prstGeom>
          <a:ln w="762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BA6D6CA1-387B-72D6-4062-2EE863266EAB}"/>
              </a:ext>
            </a:extLst>
          </p:cNvPr>
          <p:cNvSpPr txBox="1"/>
          <p:nvPr/>
        </p:nvSpPr>
        <p:spPr>
          <a:xfrm>
            <a:off x="1702813" y="3287882"/>
            <a:ext cx="20955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초음파 센서 작동</a:t>
            </a:r>
            <a:endParaRPr lang="en-US" altLang="ko-KR" sz="1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물건 인식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</a:t>
            </a:r>
          </a:p>
          <a:p>
            <a:pPr algn="ctr"/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If 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측정 길이 </a:t>
            </a: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&lt;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택배함 길이 </a:t>
            </a: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</a:t>
            </a:r>
          </a:p>
          <a:p>
            <a:pPr algn="ctr"/>
            <a:r>
              <a:rPr lang="en-US" altLang="ko-KR" sz="14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isExists</a:t>
            </a: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()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=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true;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150731A5-E774-72E1-8897-29CABAFE4AE2}"/>
              </a:ext>
            </a:extLst>
          </p:cNvPr>
          <p:cNvSpPr txBox="1"/>
          <p:nvPr/>
        </p:nvSpPr>
        <p:spPr>
          <a:xfrm>
            <a:off x="3716848" y="2556459"/>
            <a:ext cx="16698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err="1">
                <a:solidFill>
                  <a:srgbClr val="5FB426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isExists</a:t>
            </a:r>
            <a:r>
              <a:rPr lang="en-US" altLang="ko-KR" sz="1400" dirty="0">
                <a:solidFill>
                  <a:srgbClr val="5FB426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()</a:t>
            </a:r>
            <a:endParaRPr lang="ko-KR" altLang="en-US" sz="1400" dirty="0">
              <a:solidFill>
                <a:srgbClr val="5FB426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9890E709-3DC1-A5BA-91B2-E1326BCBE6AE}"/>
              </a:ext>
            </a:extLst>
          </p:cNvPr>
          <p:cNvSpPr txBox="1"/>
          <p:nvPr/>
        </p:nvSpPr>
        <p:spPr>
          <a:xfrm>
            <a:off x="4583339" y="5222966"/>
            <a:ext cx="20955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서보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모터 작동</a:t>
            </a:r>
            <a:endParaRPr lang="en-US" altLang="ko-KR" sz="1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택배함 오픈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</a:p>
          <a:p>
            <a:pPr algn="ctr"/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</a:t>
            </a:r>
          </a:p>
          <a:p>
            <a:pPr algn="ctr"/>
            <a:r>
              <a:rPr lang="en-US" altLang="ko-KR" sz="14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openServo</a:t>
            </a: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();</a:t>
            </a:r>
          </a:p>
        </p:txBody>
      </p:sp>
      <p:sp>
        <p:nvSpPr>
          <p:cNvPr id="50" name="정육면체 49">
            <a:extLst>
              <a:ext uri="{FF2B5EF4-FFF2-40B4-BE49-F238E27FC236}">
                <a16:creationId xmlns:a16="http://schemas.microsoft.com/office/drawing/2014/main" id="{EAD8F36F-0B63-D6A7-E181-4AB6C772141D}"/>
              </a:ext>
            </a:extLst>
          </p:cNvPr>
          <p:cNvSpPr/>
          <p:nvPr/>
        </p:nvSpPr>
        <p:spPr>
          <a:xfrm>
            <a:off x="3358663" y="4528305"/>
            <a:ext cx="1457411" cy="1457411"/>
          </a:xfrm>
          <a:prstGeom prst="cube">
            <a:avLst/>
          </a:prstGeom>
          <a:solidFill>
            <a:schemeClr val="bg1">
              <a:lumMod val="95000"/>
            </a:schemeClr>
          </a:solidFill>
          <a:ln w="15875">
            <a:solidFill>
              <a:schemeClr val="tx1">
                <a:lumMod val="75000"/>
                <a:lumOff val="2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9F9A5745-AA96-4EAA-803E-2F47863C3CF9}"/>
              </a:ext>
            </a:extLst>
          </p:cNvPr>
          <p:cNvSpPr/>
          <p:nvPr/>
        </p:nvSpPr>
        <p:spPr>
          <a:xfrm>
            <a:off x="3404435" y="4938393"/>
            <a:ext cx="997108" cy="997108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정육면체 51">
            <a:extLst>
              <a:ext uri="{FF2B5EF4-FFF2-40B4-BE49-F238E27FC236}">
                <a16:creationId xmlns:a16="http://schemas.microsoft.com/office/drawing/2014/main" id="{F9894635-002A-44F1-FE36-48915D77AE5A}"/>
              </a:ext>
            </a:extLst>
          </p:cNvPr>
          <p:cNvSpPr/>
          <p:nvPr/>
        </p:nvSpPr>
        <p:spPr>
          <a:xfrm>
            <a:off x="3977028" y="4905773"/>
            <a:ext cx="460270" cy="1492798"/>
          </a:xfrm>
          <a:prstGeom prst="cube">
            <a:avLst>
              <a:gd name="adj" fmla="val 92314"/>
            </a:avLst>
          </a:prstGeom>
          <a:solidFill>
            <a:schemeClr val="bg1">
              <a:lumMod val="95000"/>
            </a:schemeClr>
          </a:solidFill>
          <a:ln w="15875">
            <a:solidFill>
              <a:schemeClr val="tx1">
                <a:lumMod val="75000"/>
                <a:lumOff val="2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6EA3F6D7-D1F1-3CF1-B659-76C314BB67CD}"/>
              </a:ext>
            </a:extLst>
          </p:cNvPr>
          <p:cNvSpPr/>
          <p:nvPr/>
        </p:nvSpPr>
        <p:spPr>
          <a:xfrm>
            <a:off x="3574841" y="4973777"/>
            <a:ext cx="839407" cy="746475"/>
          </a:xfrm>
          <a:prstGeom prst="ellipse">
            <a:avLst/>
          </a:prstGeom>
          <a:noFill/>
          <a:ln w="28575">
            <a:solidFill>
              <a:srgbClr val="C00000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948701"/>
                      <a:gd name="connsiteY0" fmla="*/ 474351 h 948701"/>
                      <a:gd name="connsiteX1" fmla="*/ 474351 w 948701"/>
                      <a:gd name="connsiteY1" fmla="*/ 0 h 948701"/>
                      <a:gd name="connsiteX2" fmla="*/ 948702 w 948701"/>
                      <a:gd name="connsiteY2" fmla="*/ 474351 h 948701"/>
                      <a:gd name="connsiteX3" fmla="*/ 474351 w 948701"/>
                      <a:gd name="connsiteY3" fmla="*/ 948702 h 948701"/>
                      <a:gd name="connsiteX4" fmla="*/ 0 w 948701"/>
                      <a:gd name="connsiteY4" fmla="*/ 474351 h 9487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8701" h="948701" extrusionOk="0">
                        <a:moveTo>
                          <a:pt x="0" y="474351"/>
                        </a:moveTo>
                        <a:cubicBezTo>
                          <a:pt x="-40801" y="187207"/>
                          <a:pt x="149679" y="23531"/>
                          <a:pt x="474351" y="0"/>
                        </a:cubicBezTo>
                        <a:cubicBezTo>
                          <a:pt x="761359" y="5270"/>
                          <a:pt x="873932" y="214751"/>
                          <a:pt x="948702" y="474351"/>
                        </a:cubicBezTo>
                        <a:cubicBezTo>
                          <a:pt x="930631" y="753976"/>
                          <a:pt x="729568" y="986067"/>
                          <a:pt x="474351" y="948702"/>
                        </a:cubicBezTo>
                        <a:cubicBezTo>
                          <a:pt x="143547" y="911045"/>
                          <a:pt x="15958" y="743953"/>
                          <a:pt x="0" y="474351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864ACA9-E193-094C-E761-ECC41220E4CB}"/>
              </a:ext>
            </a:extLst>
          </p:cNvPr>
          <p:cNvGrpSpPr/>
          <p:nvPr/>
        </p:nvGrpSpPr>
        <p:grpSpPr>
          <a:xfrm>
            <a:off x="3689169" y="4931516"/>
            <a:ext cx="725079" cy="768155"/>
            <a:chOff x="5376983" y="4648433"/>
            <a:chExt cx="725079" cy="768155"/>
          </a:xfrm>
        </p:grpSpPr>
        <p:pic>
          <p:nvPicPr>
            <p:cNvPr id="61" name="그림 60" descr="레고, 장난감이(가) 표시된 사진&#10;&#10;자동 생성된 설명">
              <a:extLst>
                <a:ext uri="{FF2B5EF4-FFF2-40B4-BE49-F238E27FC236}">
                  <a16:creationId xmlns:a16="http://schemas.microsoft.com/office/drawing/2014/main" id="{EB69D524-8B18-9E37-F6F7-A0EE1E3D686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857679">
              <a:off x="5376983" y="4774316"/>
              <a:ext cx="642272" cy="642272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63" name="정육면체 62">
              <a:extLst>
                <a:ext uri="{FF2B5EF4-FFF2-40B4-BE49-F238E27FC236}">
                  <a16:creationId xmlns:a16="http://schemas.microsoft.com/office/drawing/2014/main" id="{6E67EF90-AF62-AAE5-800A-7EAC0B782244}"/>
                </a:ext>
              </a:extLst>
            </p:cNvPr>
            <p:cNvSpPr/>
            <p:nvPr/>
          </p:nvSpPr>
          <p:spPr>
            <a:xfrm>
              <a:off x="5938766" y="4648433"/>
              <a:ext cx="163296" cy="671710"/>
            </a:xfrm>
            <a:prstGeom prst="cube">
              <a:avLst>
                <a:gd name="adj" fmla="val 70797"/>
              </a:avLst>
            </a:prstGeom>
            <a:solidFill>
              <a:schemeClr val="accent1">
                <a:lumMod val="60000"/>
                <a:lumOff val="40000"/>
              </a:schemeClr>
            </a:solidFill>
            <a:ln w="15875"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4" name="사각형: 둥근 모서리 63">
            <a:extLst>
              <a:ext uri="{FF2B5EF4-FFF2-40B4-BE49-F238E27FC236}">
                <a16:creationId xmlns:a16="http://schemas.microsoft.com/office/drawing/2014/main" id="{A8FAC077-2161-FC94-3C44-1ADF12EF1137}"/>
              </a:ext>
            </a:extLst>
          </p:cNvPr>
          <p:cNvSpPr/>
          <p:nvPr/>
        </p:nvSpPr>
        <p:spPr>
          <a:xfrm>
            <a:off x="3635778" y="4613847"/>
            <a:ext cx="978767" cy="369332"/>
          </a:xfrm>
          <a:prstGeom prst="roundRect">
            <a:avLst>
              <a:gd name="adj" fmla="val 0"/>
            </a:avLst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서브 모터</a:t>
            </a:r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34D1A626-E2BF-4988-E97C-7C193206CCBD}"/>
              </a:ext>
            </a:extLst>
          </p:cNvPr>
          <p:cNvCxnSpPr>
            <a:cxnSpLocks/>
          </p:cNvCxnSpPr>
          <p:nvPr/>
        </p:nvCxnSpPr>
        <p:spPr>
          <a:xfrm flipV="1">
            <a:off x="4138921" y="2983402"/>
            <a:ext cx="0" cy="1377248"/>
          </a:xfrm>
          <a:prstGeom prst="straightConnector1">
            <a:avLst/>
          </a:prstGeom>
          <a:ln w="76200">
            <a:solidFill>
              <a:srgbClr val="44546A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D866CAB4-F1BB-3D93-6F25-0BEFFA757E07}"/>
              </a:ext>
            </a:extLst>
          </p:cNvPr>
          <p:cNvSpPr txBox="1"/>
          <p:nvPr/>
        </p:nvSpPr>
        <p:spPr>
          <a:xfrm>
            <a:off x="3703978" y="3695265"/>
            <a:ext cx="16698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err="1">
                <a:solidFill>
                  <a:srgbClr val="A8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isNull</a:t>
            </a:r>
            <a:r>
              <a:rPr lang="en-US" altLang="ko-KR" sz="1400" dirty="0">
                <a:solidFill>
                  <a:srgbClr val="A8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()</a:t>
            </a:r>
            <a:endParaRPr lang="ko-KR" altLang="en-US" sz="1400" dirty="0">
              <a:solidFill>
                <a:srgbClr val="A8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1" name="사각형: 둥근 모서리 70">
            <a:extLst>
              <a:ext uri="{FF2B5EF4-FFF2-40B4-BE49-F238E27FC236}">
                <a16:creationId xmlns:a16="http://schemas.microsoft.com/office/drawing/2014/main" id="{4FA4970A-1FF1-333F-F987-252CE8BF8F28}"/>
              </a:ext>
            </a:extLst>
          </p:cNvPr>
          <p:cNvSpPr/>
          <p:nvPr/>
        </p:nvSpPr>
        <p:spPr>
          <a:xfrm>
            <a:off x="5055906" y="4717891"/>
            <a:ext cx="1109766" cy="369332"/>
          </a:xfrm>
          <a:prstGeom prst="roundRect">
            <a:avLst>
              <a:gd name="adj" fmla="val 50000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잠금 해제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3F14C5D0-A3CA-9F33-AB0B-C3EA5768152A}"/>
              </a:ext>
            </a:extLst>
          </p:cNvPr>
          <p:cNvSpPr txBox="1"/>
          <p:nvPr/>
        </p:nvSpPr>
        <p:spPr>
          <a:xfrm>
            <a:off x="4749800" y="3239473"/>
            <a:ext cx="20955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카메라 작동</a:t>
            </a:r>
            <a:endParaRPr lang="en-US" altLang="ko-KR" sz="1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운송장 문자열 추출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</a:p>
          <a:p>
            <a:pPr algn="ctr"/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</a:t>
            </a:r>
          </a:p>
          <a:p>
            <a:pPr algn="ctr"/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Extraction();</a:t>
            </a:r>
          </a:p>
        </p:txBody>
      </p: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ADA968CC-1C6F-7206-A1B2-F47F010ABCA5}"/>
              </a:ext>
            </a:extLst>
          </p:cNvPr>
          <p:cNvCxnSpPr/>
          <p:nvPr/>
        </p:nvCxnSpPr>
        <p:spPr>
          <a:xfrm>
            <a:off x="4463566" y="578403"/>
            <a:ext cx="0" cy="1913557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8" name="그림 87" descr="텍스트, 전자기기이(가) 표시된 사진&#10;&#10;자동 생성된 설명">
            <a:extLst>
              <a:ext uri="{FF2B5EF4-FFF2-40B4-BE49-F238E27FC236}">
                <a16:creationId xmlns:a16="http://schemas.microsoft.com/office/drawing/2014/main" id="{24959035-D956-4B55-AD50-1CB6BAA347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0519" y="864545"/>
            <a:ext cx="786509" cy="786509"/>
          </a:xfrm>
          <a:prstGeom prst="rect">
            <a:avLst/>
          </a:prstGeom>
          <a:effectLst>
            <a:outerShdw blurRad="63500" sx="102000" sy="102000" algn="ctr" rotWithShape="0">
              <a:prstClr val="black"/>
            </a:outerShdw>
          </a:effectLst>
        </p:spPr>
      </p:pic>
      <p:sp>
        <p:nvSpPr>
          <p:cNvPr id="89" name="타원 88">
            <a:extLst>
              <a:ext uri="{FF2B5EF4-FFF2-40B4-BE49-F238E27FC236}">
                <a16:creationId xmlns:a16="http://schemas.microsoft.com/office/drawing/2014/main" id="{7B08AD6E-D0AE-296E-3989-C616CB786F1A}"/>
              </a:ext>
            </a:extLst>
          </p:cNvPr>
          <p:cNvSpPr/>
          <p:nvPr/>
        </p:nvSpPr>
        <p:spPr>
          <a:xfrm>
            <a:off x="5089004" y="874674"/>
            <a:ext cx="781081" cy="781081"/>
          </a:xfrm>
          <a:prstGeom prst="ellipse">
            <a:avLst/>
          </a:prstGeom>
          <a:noFill/>
          <a:ln w="28575">
            <a:solidFill>
              <a:srgbClr val="C00000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948701"/>
                      <a:gd name="connsiteY0" fmla="*/ 474351 h 948701"/>
                      <a:gd name="connsiteX1" fmla="*/ 474351 w 948701"/>
                      <a:gd name="connsiteY1" fmla="*/ 0 h 948701"/>
                      <a:gd name="connsiteX2" fmla="*/ 948702 w 948701"/>
                      <a:gd name="connsiteY2" fmla="*/ 474351 h 948701"/>
                      <a:gd name="connsiteX3" fmla="*/ 474351 w 948701"/>
                      <a:gd name="connsiteY3" fmla="*/ 948702 h 948701"/>
                      <a:gd name="connsiteX4" fmla="*/ 0 w 948701"/>
                      <a:gd name="connsiteY4" fmla="*/ 474351 h 9487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8701" h="948701" extrusionOk="0">
                        <a:moveTo>
                          <a:pt x="0" y="474351"/>
                        </a:moveTo>
                        <a:cubicBezTo>
                          <a:pt x="-40801" y="187207"/>
                          <a:pt x="149679" y="23531"/>
                          <a:pt x="474351" y="0"/>
                        </a:cubicBezTo>
                        <a:cubicBezTo>
                          <a:pt x="761359" y="5270"/>
                          <a:pt x="873932" y="214751"/>
                          <a:pt x="948702" y="474351"/>
                        </a:cubicBezTo>
                        <a:cubicBezTo>
                          <a:pt x="930631" y="753976"/>
                          <a:pt x="729568" y="986067"/>
                          <a:pt x="474351" y="948702"/>
                        </a:cubicBezTo>
                        <a:cubicBezTo>
                          <a:pt x="143547" y="911045"/>
                          <a:pt x="15958" y="743953"/>
                          <a:pt x="0" y="474351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사각형: 둥근 모서리 86">
            <a:extLst>
              <a:ext uri="{FF2B5EF4-FFF2-40B4-BE49-F238E27FC236}">
                <a16:creationId xmlns:a16="http://schemas.microsoft.com/office/drawing/2014/main" id="{6BA88F72-8EC3-1471-0A4D-7123324C8E15}"/>
              </a:ext>
            </a:extLst>
          </p:cNvPr>
          <p:cNvSpPr/>
          <p:nvPr/>
        </p:nvSpPr>
        <p:spPr>
          <a:xfrm>
            <a:off x="5689937" y="800378"/>
            <a:ext cx="1056081" cy="369332"/>
          </a:xfrm>
          <a:prstGeom prst="roundRect">
            <a:avLst>
              <a:gd name="adj" fmla="val 0"/>
            </a:avLst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카메라 모듈</a:t>
            </a:r>
          </a:p>
        </p:txBody>
      </p:sp>
      <p:pic>
        <p:nvPicPr>
          <p:cNvPr id="11" name="그림 10" descr="텍스트, 화이트보드이(가) 표시된 사진&#10;&#10;자동 생성된 설명">
            <a:extLst>
              <a:ext uri="{FF2B5EF4-FFF2-40B4-BE49-F238E27FC236}">
                <a16:creationId xmlns:a16="http://schemas.microsoft.com/office/drawing/2014/main" id="{BE41D3A1-7DC3-5302-F9A2-41218C67A2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6412" y="1836875"/>
            <a:ext cx="1303678" cy="771992"/>
          </a:xfrm>
          <a:prstGeom prst="rect">
            <a:avLst/>
          </a:prstGeom>
        </p:spPr>
      </p:pic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A88101D2-C318-FA71-0E0D-616CD89145E8}"/>
              </a:ext>
            </a:extLst>
          </p:cNvPr>
          <p:cNvCxnSpPr>
            <a:cxnSpLocks/>
          </p:cNvCxnSpPr>
          <p:nvPr/>
        </p:nvCxnSpPr>
        <p:spPr>
          <a:xfrm flipH="1">
            <a:off x="1386703" y="5325086"/>
            <a:ext cx="1670558" cy="0"/>
          </a:xfrm>
          <a:prstGeom prst="straightConnector1">
            <a:avLst/>
          </a:prstGeom>
          <a:ln w="762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사각형: 둥근 모서리 95">
            <a:extLst>
              <a:ext uri="{FF2B5EF4-FFF2-40B4-BE49-F238E27FC236}">
                <a16:creationId xmlns:a16="http://schemas.microsoft.com/office/drawing/2014/main" id="{DE472E7A-7140-C4AC-CAE4-800FAC04C1E8}"/>
              </a:ext>
            </a:extLst>
          </p:cNvPr>
          <p:cNvSpPr/>
          <p:nvPr/>
        </p:nvSpPr>
        <p:spPr>
          <a:xfrm>
            <a:off x="1739264" y="5516536"/>
            <a:ext cx="1109766" cy="369332"/>
          </a:xfrm>
          <a:prstGeom prst="roundRect">
            <a:avLst>
              <a:gd name="adj" fmla="val 50000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초기 상태</a:t>
            </a:r>
          </a:p>
        </p:txBody>
      </p:sp>
      <p:pic>
        <p:nvPicPr>
          <p:cNvPr id="108" name="그림 107">
            <a:extLst>
              <a:ext uri="{FF2B5EF4-FFF2-40B4-BE49-F238E27FC236}">
                <a16:creationId xmlns:a16="http://schemas.microsoft.com/office/drawing/2014/main" id="{7F099524-29D4-CBB2-1A9A-FEC294CB6FA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7099" y="987422"/>
            <a:ext cx="1087516" cy="108751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9" name="그림 108">
            <a:extLst>
              <a:ext uri="{FF2B5EF4-FFF2-40B4-BE49-F238E27FC236}">
                <a16:creationId xmlns:a16="http://schemas.microsoft.com/office/drawing/2014/main" id="{A3CF101F-C5A7-6250-6E86-FEEF01DC485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2731" y="1098058"/>
            <a:ext cx="1143616" cy="86354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10" name="사각형: 둥근 모서리 109">
            <a:extLst>
              <a:ext uri="{FF2B5EF4-FFF2-40B4-BE49-F238E27FC236}">
                <a16:creationId xmlns:a16="http://schemas.microsoft.com/office/drawing/2014/main" id="{59C23751-4773-8DCE-94FD-0466FBAF75CC}"/>
              </a:ext>
            </a:extLst>
          </p:cNvPr>
          <p:cNvSpPr/>
          <p:nvPr/>
        </p:nvSpPr>
        <p:spPr>
          <a:xfrm>
            <a:off x="10472002" y="2166475"/>
            <a:ext cx="1109766" cy="369332"/>
          </a:xfrm>
          <a:prstGeom prst="roundRect">
            <a:avLst>
              <a:gd name="adj" fmla="val 50000"/>
            </a:avLst>
          </a:prstGeom>
          <a:solidFill>
            <a:schemeClr val="tx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서버</a:t>
            </a:r>
          </a:p>
        </p:txBody>
      </p:sp>
      <p:grpSp>
        <p:nvGrpSpPr>
          <p:cNvPr id="111" name="그룹 110">
            <a:extLst>
              <a:ext uri="{FF2B5EF4-FFF2-40B4-BE49-F238E27FC236}">
                <a16:creationId xmlns:a16="http://schemas.microsoft.com/office/drawing/2014/main" id="{34DCB024-941A-3EF5-9E68-80CA12BA64CD}"/>
              </a:ext>
            </a:extLst>
          </p:cNvPr>
          <p:cNvGrpSpPr/>
          <p:nvPr/>
        </p:nvGrpSpPr>
        <p:grpSpPr>
          <a:xfrm>
            <a:off x="7799141" y="926513"/>
            <a:ext cx="1594022" cy="1594022"/>
            <a:chOff x="9553601" y="3813989"/>
            <a:chExt cx="2160339" cy="2160339"/>
          </a:xfrm>
        </p:grpSpPr>
        <p:sp>
          <p:nvSpPr>
            <p:cNvPr id="112" name="정육면체 111">
              <a:extLst>
                <a:ext uri="{FF2B5EF4-FFF2-40B4-BE49-F238E27FC236}">
                  <a16:creationId xmlns:a16="http://schemas.microsoft.com/office/drawing/2014/main" id="{1679DD47-68E0-34CB-36C4-95F82F5B9918}"/>
                </a:ext>
              </a:extLst>
            </p:cNvPr>
            <p:cNvSpPr/>
            <p:nvPr/>
          </p:nvSpPr>
          <p:spPr>
            <a:xfrm>
              <a:off x="9553601" y="3813989"/>
              <a:ext cx="2160339" cy="2160339"/>
            </a:xfrm>
            <a:prstGeom prst="cube">
              <a:avLst/>
            </a:prstGeom>
            <a:solidFill>
              <a:schemeClr val="bg1">
                <a:lumMod val="95000"/>
              </a:schemeClr>
            </a:solidFill>
            <a:ln w="15875">
              <a:solidFill>
                <a:schemeClr val="tx1">
                  <a:lumMod val="75000"/>
                  <a:lumOff val="2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E3EF80C7-6726-4C8D-180A-7F46041E5DF3}"/>
                </a:ext>
              </a:extLst>
            </p:cNvPr>
            <p:cNvSpPr/>
            <p:nvPr/>
          </p:nvSpPr>
          <p:spPr>
            <a:xfrm>
              <a:off x="9621450" y="4421868"/>
              <a:ext cx="1478026" cy="1478026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14" name="그림 113">
            <a:extLst>
              <a:ext uri="{FF2B5EF4-FFF2-40B4-BE49-F238E27FC236}">
                <a16:creationId xmlns:a16="http://schemas.microsoft.com/office/drawing/2014/main" id="{7A03E9F3-2297-7862-B98E-DBDDF34380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8029" y="1651323"/>
            <a:ext cx="597782" cy="59778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15" name="정육면체 114">
            <a:extLst>
              <a:ext uri="{FF2B5EF4-FFF2-40B4-BE49-F238E27FC236}">
                <a16:creationId xmlns:a16="http://schemas.microsoft.com/office/drawing/2014/main" id="{8C41F5E7-0BB1-9D2C-97A5-6BB4C82FB849}"/>
              </a:ext>
            </a:extLst>
          </p:cNvPr>
          <p:cNvSpPr/>
          <p:nvPr/>
        </p:nvSpPr>
        <p:spPr>
          <a:xfrm>
            <a:off x="7750746" y="1338657"/>
            <a:ext cx="1238294" cy="1222114"/>
          </a:xfrm>
          <a:prstGeom prst="cube">
            <a:avLst>
              <a:gd name="adj" fmla="val 4086"/>
            </a:avLst>
          </a:prstGeom>
          <a:solidFill>
            <a:schemeClr val="bg1">
              <a:lumMod val="95000"/>
              <a:alpha val="60000"/>
            </a:schemeClr>
          </a:solidFill>
          <a:ln w="15875">
            <a:solidFill>
              <a:schemeClr val="tx1">
                <a:lumMod val="75000"/>
                <a:lumOff val="25000"/>
              </a:schemeClr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사각형: 둥근 모서리 115">
            <a:extLst>
              <a:ext uri="{FF2B5EF4-FFF2-40B4-BE49-F238E27FC236}">
                <a16:creationId xmlns:a16="http://schemas.microsoft.com/office/drawing/2014/main" id="{32659F0C-8868-F6B6-EDCE-75DB1E6B35E4}"/>
              </a:ext>
            </a:extLst>
          </p:cNvPr>
          <p:cNvSpPr/>
          <p:nvPr/>
        </p:nvSpPr>
        <p:spPr>
          <a:xfrm>
            <a:off x="8020900" y="2760821"/>
            <a:ext cx="1216275" cy="369332"/>
          </a:xfrm>
          <a:prstGeom prst="roundRect">
            <a:avLst>
              <a:gd name="adj" fmla="val 50000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데이터 전송 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6ECB88F0-6EAD-2BF3-2A90-EFB12249EA86}"/>
              </a:ext>
            </a:extLst>
          </p:cNvPr>
          <p:cNvSpPr txBox="1"/>
          <p:nvPr/>
        </p:nvSpPr>
        <p:spPr>
          <a:xfrm>
            <a:off x="7580436" y="3182323"/>
            <a:ext cx="20955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서버에 운송장 정보</a:t>
            </a:r>
            <a:endParaRPr lang="en-US" altLang="ko-KR" sz="1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업데이트</a:t>
            </a:r>
            <a:endParaRPr lang="en-US" altLang="ko-KR" sz="1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</a:t>
            </a:r>
          </a:p>
          <a:p>
            <a:pPr algn="ctr"/>
            <a:r>
              <a:rPr lang="en-US" altLang="ko-KR" sz="14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postData</a:t>
            </a: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();</a:t>
            </a:r>
          </a:p>
          <a:p>
            <a:pPr algn="ctr"/>
            <a:r>
              <a:rPr lang="en-US" altLang="ko-KR" sz="14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ledOn</a:t>
            </a: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();</a:t>
            </a:r>
          </a:p>
        </p:txBody>
      </p:sp>
      <p:grpSp>
        <p:nvGrpSpPr>
          <p:cNvPr id="122" name="그룹 121">
            <a:extLst>
              <a:ext uri="{FF2B5EF4-FFF2-40B4-BE49-F238E27FC236}">
                <a16:creationId xmlns:a16="http://schemas.microsoft.com/office/drawing/2014/main" id="{38AD7A60-F8D3-06CF-B155-781E35A447F8}"/>
              </a:ext>
            </a:extLst>
          </p:cNvPr>
          <p:cNvGrpSpPr/>
          <p:nvPr/>
        </p:nvGrpSpPr>
        <p:grpSpPr>
          <a:xfrm>
            <a:off x="7994595" y="740444"/>
            <a:ext cx="711104" cy="763929"/>
            <a:chOff x="684718" y="1146750"/>
            <a:chExt cx="876750" cy="941880"/>
          </a:xfrm>
        </p:grpSpPr>
        <p:pic>
          <p:nvPicPr>
            <p:cNvPr id="123" name="그림 122">
              <a:extLst>
                <a:ext uri="{FF2B5EF4-FFF2-40B4-BE49-F238E27FC236}">
                  <a16:creationId xmlns:a16="http://schemas.microsoft.com/office/drawing/2014/main" id="{855DE932-A6D2-6219-8E72-C36718D6619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4718" y="1336460"/>
              <a:ext cx="752170" cy="75217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24" name="그림 123">
              <a:extLst>
                <a:ext uri="{FF2B5EF4-FFF2-40B4-BE49-F238E27FC236}">
                  <a16:creationId xmlns:a16="http://schemas.microsoft.com/office/drawing/2014/main" id="{8F11704C-FD97-1157-41D0-E9063787A87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3821" y="1146750"/>
              <a:ext cx="397647" cy="397647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  <p:cxnSp>
        <p:nvCxnSpPr>
          <p:cNvPr id="125" name="직선 연결선 124">
            <a:extLst>
              <a:ext uri="{FF2B5EF4-FFF2-40B4-BE49-F238E27FC236}">
                <a16:creationId xmlns:a16="http://schemas.microsoft.com/office/drawing/2014/main" id="{021E4FBF-F98A-05A9-C2FC-B3D11FB99F0A}"/>
              </a:ext>
            </a:extLst>
          </p:cNvPr>
          <p:cNvCxnSpPr/>
          <p:nvPr/>
        </p:nvCxnSpPr>
        <p:spPr>
          <a:xfrm>
            <a:off x="7279791" y="644577"/>
            <a:ext cx="0" cy="1913557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4C3C9CDD-BECB-5FB4-7EBD-8929A03D140E}"/>
              </a:ext>
            </a:extLst>
          </p:cNvPr>
          <p:cNvCxnSpPr>
            <a:cxnSpLocks/>
          </p:cNvCxnSpPr>
          <p:nvPr/>
        </p:nvCxnSpPr>
        <p:spPr>
          <a:xfrm>
            <a:off x="6622664" y="2945487"/>
            <a:ext cx="1162381" cy="0"/>
          </a:xfrm>
          <a:prstGeom prst="straightConnector1">
            <a:avLst/>
          </a:prstGeom>
          <a:ln w="762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화살표 연결선 126">
            <a:extLst>
              <a:ext uri="{FF2B5EF4-FFF2-40B4-BE49-F238E27FC236}">
                <a16:creationId xmlns:a16="http://schemas.microsoft.com/office/drawing/2014/main" id="{7D1C1B72-03FB-6129-65F7-1EC47443E87E}"/>
              </a:ext>
            </a:extLst>
          </p:cNvPr>
          <p:cNvCxnSpPr>
            <a:cxnSpLocks/>
          </p:cNvCxnSpPr>
          <p:nvPr/>
        </p:nvCxnSpPr>
        <p:spPr>
          <a:xfrm>
            <a:off x="9174067" y="1614081"/>
            <a:ext cx="1466482" cy="0"/>
          </a:xfrm>
          <a:prstGeom prst="straightConnector1">
            <a:avLst/>
          </a:prstGeom>
          <a:ln w="38100"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TextBox 127">
            <a:extLst>
              <a:ext uri="{FF2B5EF4-FFF2-40B4-BE49-F238E27FC236}">
                <a16:creationId xmlns:a16="http://schemas.microsoft.com/office/drawing/2014/main" id="{CCCAA823-3336-FCA9-3AD3-BE53A8DE92FA}"/>
              </a:ext>
            </a:extLst>
          </p:cNvPr>
          <p:cNvSpPr txBox="1"/>
          <p:nvPr/>
        </p:nvSpPr>
        <p:spPr>
          <a:xfrm>
            <a:off x="8866259" y="1077355"/>
            <a:ext cx="20955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C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POST</a:t>
            </a:r>
          </a:p>
          <a:p>
            <a:pPr algn="ctr"/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운송장 정보</a:t>
            </a:r>
            <a:endParaRPr lang="en-US" altLang="ko-KR" sz="12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29" name="사각형: 둥근 모서리 128">
            <a:extLst>
              <a:ext uri="{FF2B5EF4-FFF2-40B4-BE49-F238E27FC236}">
                <a16:creationId xmlns:a16="http://schemas.microsoft.com/office/drawing/2014/main" id="{4B657983-30D9-49BD-EDEC-0E1B74740103}"/>
              </a:ext>
            </a:extLst>
          </p:cNvPr>
          <p:cNvSpPr/>
          <p:nvPr/>
        </p:nvSpPr>
        <p:spPr>
          <a:xfrm>
            <a:off x="8053166" y="1424615"/>
            <a:ext cx="1109766" cy="369332"/>
          </a:xfrm>
          <a:prstGeom prst="roundRect">
            <a:avLst>
              <a:gd name="adj" fmla="val 50000"/>
            </a:avLst>
          </a:prstGeom>
          <a:solidFill>
            <a:schemeClr val="tx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내부 </a:t>
            </a:r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RPi</a:t>
            </a:r>
            <a:endParaRPr lang="ko-KR" altLang="en-US" sz="16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ADA249D2-2D82-BC90-44E1-ED6290A2EBA6}"/>
              </a:ext>
            </a:extLst>
          </p:cNvPr>
          <p:cNvCxnSpPr>
            <a:cxnSpLocks/>
          </p:cNvCxnSpPr>
          <p:nvPr/>
        </p:nvCxnSpPr>
        <p:spPr>
          <a:xfrm>
            <a:off x="9460584" y="2951227"/>
            <a:ext cx="2461786" cy="0"/>
          </a:xfrm>
          <a:prstGeom prst="straightConnector1">
            <a:avLst/>
          </a:prstGeom>
          <a:ln w="762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433B68D5-B7F2-CA07-6237-B4330870713B}"/>
              </a:ext>
            </a:extLst>
          </p:cNvPr>
          <p:cNvGrpSpPr/>
          <p:nvPr/>
        </p:nvGrpSpPr>
        <p:grpSpPr>
          <a:xfrm>
            <a:off x="7793909" y="4857499"/>
            <a:ext cx="287075" cy="293249"/>
            <a:chOff x="9639392" y="3908504"/>
            <a:chExt cx="287075" cy="293249"/>
          </a:xfrm>
        </p:grpSpPr>
        <p:sp>
          <p:nvSpPr>
            <p:cNvPr id="29" name="순서도: 처리 28">
              <a:extLst>
                <a:ext uri="{FF2B5EF4-FFF2-40B4-BE49-F238E27FC236}">
                  <a16:creationId xmlns:a16="http://schemas.microsoft.com/office/drawing/2014/main" id="{D27C4720-88D8-11BC-869C-680CAC5332B6}"/>
                </a:ext>
              </a:extLst>
            </p:cNvPr>
            <p:cNvSpPr/>
            <p:nvPr/>
          </p:nvSpPr>
          <p:spPr>
            <a:xfrm>
              <a:off x="9639392" y="3908504"/>
              <a:ext cx="287075" cy="293249"/>
            </a:xfrm>
            <a:prstGeom prst="flowChartProcess">
              <a:avLst/>
            </a:prstGeom>
            <a:solidFill>
              <a:schemeClr val="bg1">
                <a:lumMod val="95000"/>
              </a:schemeClr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B1D8C872-5A84-7FFE-ABEB-D208189A9DFD}"/>
                </a:ext>
              </a:extLst>
            </p:cNvPr>
            <p:cNvSpPr/>
            <p:nvPr/>
          </p:nvSpPr>
          <p:spPr>
            <a:xfrm>
              <a:off x="9666413" y="3940850"/>
              <a:ext cx="239136" cy="239136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effectLst>
              <a:outerShdw blurRad="165100" sx="102000" sy="102000" algn="ctr" rotWithShape="0">
                <a:srgbClr val="00B050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34" name="그룹 133">
            <a:extLst>
              <a:ext uri="{FF2B5EF4-FFF2-40B4-BE49-F238E27FC236}">
                <a16:creationId xmlns:a16="http://schemas.microsoft.com/office/drawing/2014/main" id="{4BD9F0EF-26DE-22C1-3639-98970D739524}"/>
              </a:ext>
            </a:extLst>
          </p:cNvPr>
          <p:cNvGrpSpPr/>
          <p:nvPr/>
        </p:nvGrpSpPr>
        <p:grpSpPr>
          <a:xfrm>
            <a:off x="8596152" y="4851182"/>
            <a:ext cx="287075" cy="293249"/>
            <a:chOff x="9639392" y="3908504"/>
            <a:chExt cx="287075" cy="293249"/>
          </a:xfrm>
        </p:grpSpPr>
        <p:sp>
          <p:nvSpPr>
            <p:cNvPr id="135" name="순서도: 처리 134">
              <a:extLst>
                <a:ext uri="{FF2B5EF4-FFF2-40B4-BE49-F238E27FC236}">
                  <a16:creationId xmlns:a16="http://schemas.microsoft.com/office/drawing/2014/main" id="{7982D855-4863-79C7-BA85-9DE8CA71F75B}"/>
                </a:ext>
              </a:extLst>
            </p:cNvPr>
            <p:cNvSpPr/>
            <p:nvPr/>
          </p:nvSpPr>
          <p:spPr>
            <a:xfrm>
              <a:off x="9639392" y="3908504"/>
              <a:ext cx="287075" cy="293249"/>
            </a:xfrm>
            <a:prstGeom prst="flowChartProcess">
              <a:avLst/>
            </a:prstGeom>
            <a:solidFill>
              <a:schemeClr val="bg1">
                <a:lumMod val="95000"/>
              </a:schemeClr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6" name="타원 135">
              <a:extLst>
                <a:ext uri="{FF2B5EF4-FFF2-40B4-BE49-F238E27FC236}">
                  <a16:creationId xmlns:a16="http://schemas.microsoft.com/office/drawing/2014/main" id="{AC66E7C0-EF35-C179-02DA-588760BC8A9F}"/>
                </a:ext>
              </a:extLst>
            </p:cNvPr>
            <p:cNvSpPr/>
            <p:nvPr/>
          </p:nvSpPr>
          <p:spPr>
            <a:xfrm>
              <a:off x="9666413" y="3940850"/>
              <a:ext cx="239136" cy="239136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  <a:effectLst>
              <a:outerShdw blurRad="165100" sx="102000" sy="102000" algn="ctr" rotWithShape="0">
                <a:srgbClr val="C00000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3" name="정육면체 142">
            <a:extLst>
              <a:ext uri="{FF2B5EF4-FFF2-40B4-BE49-F238E27FC236}">
                <a16:creationId xmlns:a16="http://schemas.microsoft.com/office/drawing/2014/main" id="{1B02E4AA-789C-DFB7-A32C-9CDD4F53E66F}"/>
              </a:ext>
            </a:extLst>
          </p:cNvPr>
          <p:cNvSpPr/>
          <p:nvPr/>
        </p:nvSpPr>
        <p:spPr>
          <a:xfrm>
            <a:off x="9242285" y="4357635"/>
            <a:ext cx="1210446" cy="1869226"/>
          </a:xfrm>
          <a:prstGeom prst="cube">
            <a:avLst>
              <a:gd name="adj" fmla="val 14977"/>
            </a:avLst>
          </a:prstGeom>
          <a:solidFill>
            <a:schemeClr val="bg1">
              <a:lumMod val="95000"/>
            </a:schemeClr>
          </a:solidFill>
          <a:ln w="15875">
            <a:solidFill>
              <a:schemeClr val="tx1">
                <a:lumMod val="75000"/>
                <a:lumOff val="2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5" name="그림 144" descr="텍스트, 전자기기이(가) 표시된 사진&#10;&#10;자동 생성된 설명">
            <a:extLst>
              <a:ext uri="{FF2B5EF4-FFF2-40B4-BE49-F238E27FC236}">
                <a16:creationId xmlns:a16="http://schemas.microsoft.com/office/drawing/2014/main" id="{7E23956C-CB11-D03F-0C8E-3E40E0EFDD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4940" y="5420336"/>
            <a:ext cx="632386" cy="632386"/>
          </a:xfrm>
          <a:prstGeom prst="rect">
            <a:avLst/>
          </a:prstGeom>
          <a:effectLst>
            <a:outerShdw blurRad="63500" sx="102000" sy="102000" algn="ctr" rotWithShape="0">
              <a:prstClr val="black"/>
            </a:outerShdw>
          </a:effectLst>
        </p:spPr>
      </p:pic>
      <p:pic>
        <p:nvPicPr>
          <p:cNvPr id="146" name="그림 145">
            <a:extLst>
              <a:ext uri="{FF2B5EF4-FFF2-40B4-BE49-F238E27FC236}">
                <a16:creationId xmlns:a16="http://schemas.microsoft.com/office/drawing/2014/main" id="{2A5DCBC3-36E5-C39D-FBC0-DA4977C56E6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6250" b="95508" l="9961" r="89844">
                        <a14:foregroundMark x1="76367" y1="10352" x2="86328" y2="6250"/>
                        <a14:foregroundMark x1="20703" y1="91211" x2="26172" y2="95508"/>
                        <a14:backgroundMark x1="18555" y1="24219" x2="29492" y2="19531"/>
                        <a14:backgroundMark x1="15234" y1="28516" x2="39648" y2="11719"/>
                        <a14:backgroundMark x1="40625" y1="11914" x2="29102" y2="20898"/>
                        <a14:backgroundMark x1="42773" y1="13086" x2="21094" y2="26172"/>
                        <a14:backgroundMark x1="34570" y1="18359" x2="19141" y2="29297"/>
                        <a14:backgroundMark x1="20117" y1="23047" x2="11133" y2="47852"/>
                        <a14:backgroundMark x1="11133" y1="47852" x2="10352" y2="56250"/>
                        <a14:backgroundMark x1="20898" y1="34180" x2="35156" y2="25000"/>
                        <a14:backgroundMark x1="13281" y1="47852" x2="13086" y2="55859"/>
                        <a14:backgroundMark x1="12500" y1="55273" x2="13867" y2="60742"/>
                        <a14:backgroundMark x1="29688" y1="32813" x2="31641" y2="30859"/>
                        <a14:backgroundMark x1="32031" y1="30469" x2="28125" y2="32617"/>
                        <a14:backgroundMark x1="26758" y1="34375" x2="33203" y2="304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4067" y="4534762"/>
            <a:ext cx="1011489" cy="101148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isometricLeftDown"/>
            <a:lightRig rig="threePt" dir="t"/>
          </a:scene3d>
        </p:spPr>
      </p:pic>
      <p:sp>
        <p:nvSpPr>
          <p:cNvPr id="147" name="사각형: 둥근 모서리 146">
            <a:extLst>
              <a:ext uri="{FF2B5EF4-FFF2-40B4-BE49-F238E27FC236}">
                <a16:creationId xmlns:a16="http://schemas.microsoft.com/office/drawing/2014/main" id="{A731EDAA-ED92-E9BD-9EF4-FAFCEC9B7A38}"/>
              </a:ext>
            </a:extLst>
          </p:cNvPr>
          <p:cNvSpPr/>
          <p:nvPr/>
        </p:nvSpPr>
        <p:spPr>
          <a:xfrm>
            <a:off x="8029127" y="5236088"/>
            <a:ext cx="618710" cy="312279"/>
          </a:xfrm>
          <a:prstGeom prst="roundRect">
            <a:avLst>
              <a:gd name="adj" fmla="val 0"/>
            </a:avLst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LED</a:t>
            </a:r>
            <a:endParaRPr lang="ko-KR" altLang="en-US" sz="1400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48" name="사각형: 둥근 모서리 147">
            <a:extLst>
              <a:ext uri="{FF2B5EF4-FFF2-40B4-BE49-F238E27FC236}">
                <a16:creationId xmlns:a16="http://schemas.microsoft.com/office/drawing/2014/main" id="{C0ADBA85-DB2C-CEE7-5D6C-8A38CD45C777}"/>
              </a:ext>
            </a:extLst>
          </p:cNvPr>
          <p:cNvSpPr/>
          <p:nvPr/>
        </p:nvSpPr>
        <p:spPr>
          <a:xfrm>
            <a:off x="10071573" y="4905267"/>
            <a:ext cx="618710" cy="312279"/>
          </a:xfrm>
          <a:prstGeom prst="roundRect">
            <a:avLst>
              <a:gd name="adj" fmla="val 0"/>
            </a:avLst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LCD</a:t>
            </a:r>
            <a:endParaRPr lang="ko-KR" altLang="en-US" sz="1400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49" name="사각형: 둥근 모서리 148">
            <a:extLst>
              <a:ext uri="{FF2B5EF4-FFF2-40B4-BE49-F238E27FC236}">
                <a16:creationId xmlns:a16="http://schemas.microsoft.com/office/drawing/2014/main" id="{0790E3BA-2FFF-734F-1CF4-327C734C7DC5}"/>
              </a:ext>
            </a:extLst>
          </p:cNvPr>
          <p:cNvSpPr/>
          <p:nvPr/>
        </p:nvSpPr>
        <p:spPr>
          <a:xfrm>
            <a:off x="10032018" y="5583162"/>
            <a:ext cx="1056081" cy="369332"/>
          </a:xfrm>
          <a:prstGeom prst="roundRect">
            <a:avLst>
              <a:gd name="adj" fmla="val 0"/>
            </a:avLst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카메라 모듈</a:t>
            </a:r>
          </a:p>
        </p:txBody>
      </p:sp>
      <p:grpSp>
        <p:nvGrpSpPr>
          <p:cNvPr id="150" name="그룹 149">
            <a:extLst>
              <a:ext uri="{FF2B5EF4-FFF2-40B4-BE49-F238E27FC236}">
                <a16:creationId xmlns:a16="http://schemas.microsoft.com/office/drawing/2014/main" id="{382EE997-110D-36C6-5A3B-D9CB73EE7B77}"/>
              </a:ext>
            </a:extLst>
          </p:cNvPr>
          <p:cNvGrpSpPr/>
          <p:nvPr/>
        </p:nvGrpSpPr>
        <p:grpSpPr>
          <a:xfrm>
            <a:off x="7787325" y="5698476"/>
            <a:ext cx="287075" cy="293249"/>
            <a:chOff x="9639392" y="3908504"/>
            <a:chExt cx="287075" cy="293249"/>
          </a:xfrm>
        </p:grpSpPr>
        <p:sp>
          <p:nvSpPr>
            <p:cNvPr id="151" name="순서도: 처리 150">
              <a:extLst>
                <a:ext uri="{FF2B5EF4-FFF2-40B4-BE49-F238E27FC236}">
                  <a16:creationId xmlns:a16="http://schemas.microsoft.com/office/drawing/2014/main" id="{470D4D0C-E59E-D4E2-18F0-A06F63CFA549}"/>
                </a:ext>
              </a:extLst>
            </p:cNvPr>
            <p:cNvSpPr/>
            <p:nvPr/>
          </p:nvSpPr>
          <p:spPr>
            <a:xfrm>
              <a:off x="9639392" y="3908504"/>
              <a:ext cx="287075" cy="293249"/>
            </a:xfrm>
            <a:prstGeom prst="flowChartProcess">
              <a:avLst/>
            </a:prstGeom>
            <a:solidFill>
              <a:schemeClr val="bg1">
                <a:lumMod val="95000"/>
              </a:schemeClr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2" name="타원 151">
              <a:extLst>
                <a:ext uri="{FF2B5EF4-FFF2-40B4-BE49-F238E27FC236}">
                  <a16:creationId xmlns:a16="http://schemas.microsoft.com/office/drawing/2014/main" id="{64CF0BC5-4DBF-3E8A-9BE4-4A8B9FB78F25}"/>
                </a:ext>
              </a:extLst>
            </p:cNvPr>
            <p:cNvSpPr/>
            <p:nvPr/>
          </p:nvSpPr>
          <p:spPr>
            <a:xfrm>
              <a:off x="9666413" y="3940850"/>
              <a:ext cx="239136" cy="239136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effectLst>
              <a:outerShdw blurRad="165100" sx="102000" sy="102000" algn="ctr" rotWithShape="0">
                <a:srgbClr val="00B050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53" name="그룹 152">
            <a:extLst>
              <a:ext uri="{FF2B5EF4-FFF2-40B4-BE49-F238E27FC236}">
                <a16:creationId xmlns:a16="http://schemas.microsoft.com/office/drawing/2014/main" id="{CE6344BE-1C73-0D0B-2FDC-E1949F6F99D1}"/>
              </a:ext>
            </a:extLst>
          </p:cNvPr>
          <p:cNvGrpSpPr/>
          <p:nvPr/>
        </p:nvGrpSpPr>
        <p:grpSpPr>
          <a:xfrm>
            <a:off x="8593590" y="5709645"/>
            <a:ext cx="287075" cy="293249"/>
            <a:chOff x="9639392" y="3908504"/>
            <a:chExt cx="287075" cy="293249"/>
          </a:xfrm>
        </p:grpSpPr>
        <p:sp>
          <p:nvSpPr>
            <p:cNvPr id="154" name="순서도: 처리 153">
              <a:extLst>
                <a:ext uri="{FF2B5EF4-FFF2-40B4-BE49-F238E27FC236}">
                  <a16:creationId xmlns:a16="http://schemas.microsoft.com/office/drawing/2014/main" id="{77D69EB5-0EB7-51B5-90F5-5CC8019354C4}"/>
                </a:ext>
              </a:extLst>
            </p:cNvPr>
            <p:cNvSpPr/>
            <p:nvPr/>
          </p:nvSpPr>
          <p:spPr>
            <a:xfrm>
              <a:off x="9639392" y="3908504"/>
              <a:ext cx="287075" cy="293249"/>
            </a:xfrm>
            <a:prstGeom prst="flowChartProcess">
              <a:avLst/>
            </a:prstGeom>
            <a:solidFill>
              <a:schemeClr val="bg1">
                <a:lumMod val="95000"/>
              </a:schemeClr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5" name="타원 154">
              <a:extLst>
                <a:ext uri="{FF2B5EF4-FFF2-40B4-BE49-F238E27FC236}">
                  <a16:creationId xmlns:a16="http://schemas.microsoft.com/office/drawing/2014/main" id="{C5BA90BB-3B5E-4B5B-BE65-DFE0C6FE9730}"/>
                </a:ext>
              </a:extLst>
            </p:cNvPr>
            <p:cNvSpPr/>
            <p:nvPr/>
          </p:nvSpPr>
          <p:spPr>
            <a:xfrm>
              <a:off x="9666413" y="3940850"/>
              <a:ext cx="239136" cy="239136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effectLst>
              <a:outerShdw blurRad="165100" sx="102000" sy="102000" algn="ctr" rotWithShape="0">
                <a:srgbClr val="00B050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57" name="그룹 156">
            <a:extLst>
              <a:ext uri="{FF2B5EF4-FFF2-40B4-BE49-F238E27FC236}">
                <a16:creationId xmlns:a16="http://schemas.microsoft.com/office/drawing/2014/main" id="{5413C17A-4695-A1CB-FE2B-966C5A57FEC4}"/>
              </a:ext>
            </a:extLst>
          </p:cNvPr>
          <p:cNvGrpSpPr/>
          <p:nvPr/>
        </p:nvGrpSpPr>
        <p:grpSpPr>
          <a:xfrm>
            <a:off x="11188014" y="4362193"/>
            <a:ext cx="711104" cy="763929"/>
            <a:chOff x="684718" y="1146750"/>
            <a:chExt cx="876750" cy="941880"/>
          </a:xfrm>
        </p:grpSpPr>
        <p:pic>
          <p:nvPicPr>
            <p:cNvPr id="158" name="그림 157">
              <a:extLst>
                <a:ext uri="{FF2B5EF4-FFF2-40B4-BE49-F238E27FC236}">
                  <a16:creationId xmlns:a16="http://schemas.microsoft.com/office/drawing/2014/main" id="{AA0FF69B-FCBD-69DC-2C47-ED54788983D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4718" y="1336460"/>
              <a:ext cx="752170" cy="75217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59" name="그림 158">
              <a:extLst>
                <a:ext uri="{FF2B5EF4-FFF2-40B4-BE49-F238E27FC236}">
                  <a16:creationId xmlns:a16="http://schemas.microsoft.com/office/drawing/2014/main" id="{53D8C9C6-0FF9-52A7-44A5-A16899D9FFD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3821" y="1146750"/>
              <a:ext cx="397647" cy="397647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160" name="사각형: 둥근 모서리 159">
            <a:extLst>
              <a:ext uri="{FF2B5EF4-FFF2-40B4-BE49-F238E27FC236}">
                <a16:creationId xmlns:a16="http://schemas.microsoft.com/office/drawing/2014/main" id="{FA6E401C-6242-2B83-A7D2-F4A0E579A443}"/>
              </a:ext>
            </a:extLst>
          </p:cNvPr>
          <p:cNvSpPr/>
          <p:nvPr/>
        </p:nvSpPr>
        <p:spPr>
          <a:xfrm>
            <a:off x="11025277" y="5125727"/>
            <a:ext cx="935533" cy="322516"/>
          </a:xfrm>
          <a:prstGeom prst="roundRect">
            <a:avLst>
              <a:gd name="adj" fmla="val 50000"/>
            </a:avLst>
          </a:prstGeom>
          <a:solidFill>
            <a:schemeClr val="tx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외부 </a:t>
            </a:r>
            <a:r>
              <a:rPr lang="en-US" altLang="ko-KR" sz="1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RPi</a:t>
            </a:r>
            <a:endParaRPr lang="ko-KR" altLang="en-US" sz="14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cxnSp>
        <p:nvCxnSpPr>
          <p:cNvPr id="161" name="직선 화살표 연결선 160">
            <a:extLst>
              <a:ext uri="{FF2B5EF4-FFF2-40B4-BE49-F238E27FC236}">
                <a16:creationId xmlns:a16="http://schemas.microsoft.com/office/drawing/2014/main" id="{B137DB43-6ECD-76A9-511A-3903B4742911}"/>
              </a:ext>
            </a:extLst>
          </p:cNvPr>
          <p:cNvCxnSpPr>
            <a:cxnSpLocks/>
          </p:cNvCxnSpPr>
          <p:nvPr/>
        </p:nvCxnSpPr>
        <p:spPr>
          <a:xfrm>
            <a:off x="10462255" y="4658723"/>
            <a:ext cx="700118" cy="0"/>
          </a:xfrm>
          <a:prstGeom prst="straightConnector1">
            <a:avLst/>
          </a:prstGeom>
          <a:ln w="1905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직선 화살표 연결선 161">
            <a:extLst>
              <a:ext uri="{FF2B5EF4-FFF2-40B4-BE49-F238E27FC236}">
                <a16:creationId xmlns:a16="http://schemas.microsoft.com/office/drawing/2014/main" id="{C9AE5EBD-E9AC-E187-6B3A-CB5CF0E76F6E}"/>
              </a:ext>
            </a:extLst>
          </p:cNvPr>
          <p:cNvCxnSpPr>
            <a:cxnSpLocks/>
          </p:cNvCxnSpPr>
          <p:nvPr/>
        </p:nvCxnSpPr>
        <p:spPr>
          <a:xfrm>
            <a:off x="10462255" y="4713369"/>
            <a:ext cx="700118" cy="0"/>
          </a:xfrm>
          <a:prstGeom prst="straightConnector1">
            <a:avLst/>
          </a:prstGeom>
          <a:ln w="1905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직선 화살표 연결선 162">
            <a:extLst>
              <a:ext uri="{FF2B5EF4-FFF2-40B4-BE49-F238E27FC236}">
                <a16:creationId xmlns:a16="http://schemas.microsoft.com/office/drawing/2014/main" id="{0171C671-00CA-5F66-34D0-094ED907B26A}"/>
              </a:ext>
            </a:extLst>
          </p:cNvPr>
          <p:cNvCxnSpPr>
            <a:cxnSpLocks/>
          </p:cNvCxnSpPr>
          <p:nvPr/>
        </p:nvCxnSpPr>
        <p:spPr>
          <a:xfrm>
            <a:off x="10462255" y="4770278"/>
            <a:ext cx="700118" cy="0"/>
          </a:xfrm>
          <a:prstGeom prst="straightConnector1">
            <a:avLst/>
          </a:prstGeom>
          <a:ln w="19050">
            <a:solidFill>
              <a:schemeClr val="accent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D7280AF0-E3C2-35CA-B7F8-F30D521FE5D8}"/>
              </a:ext>
            </a:extLst>
          </p:cNvPr>
          <p:cNvCxnSpPr>
            <a:cxnSpLocks/>
          </p:cNvCxnSpPr>
          <p:nvPr/>
        </p:nvCxnSpPr>
        <p:spPr>
          <a:xfrm>
            <a:off x="11047179" y="2627344"/>
            <a:ext cx="445864" cy="1639599"/>
          </a:xfrm>
          <a:prstGeom prst="straightConnector1">
            <a:avLst/>
          </a:prstGeom>
          <a:ln w="38100"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TextBox 165">
            <a:extLst>
              <a:ext uri="{FF2B5EF4-FFF2-40B4-BE49-F238E27FC236}">
                <a16:creationId xmlns:a16="http://schemas.microsoft.com/office/drawing/2014/main" id="{2EDC3CA6-ACC8-2501-0B36-B6FD8CAE4539}"/>
              </a:ext>
            </a:extLst>
          </p:cNvPr>
          <p:cNvSpPr txBox="1"/>
          <p:nvPr/>
        </p:nvSpPr>
        <p:spPr>
          <a:xfrm>
            <a:off x="10248764" y="3437856"/>
            <a:ext cx="121044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err="1">
                <a:solidFill>
                  <a:srgbClr val="C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ledOn</a:t>
            </a:r>
            <a:r>
              <a:rPr lang="en-US" altLang="ko-KR" sz="1400" dirty="0">
                <a:solidFill>
                  <a:srgbClr val="C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()</a:t>
            </a:r>
          </a:p>
          <a:p>
            <a:pPr algn="ctr"/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구독을 통해</a:t>
            </a:r>
            <a:endParaRPr lang="en-US" altLang="ko-KR" sz="12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r>
              <a:rPr lang="ko-KR" altLang="en-US" sz="1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변화된 값 인식</a:t>
            </a:r>
            <a:endParaRPr lang="en-US" altLang="ko-KR" sz="12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67" name="사각형: 둥근 모서리 166">
            <a:extLst>
              <a:ext uri="{FF2B5EF4-FFF2-40B4-BE49-F238E27FC236}">
                <a16:creationId xmlns:a16="http://schemas.microsoft.com/office/drawing/2014/main" id="{F99EE736-6235-DDF8-4618-2FC424805CEA}"/>
              </a:ext>
            </a:extLst>
          </p:cNvPr>
          <p:cNvSpPr/>
          <p:nvPr/>
        </p:nvSpPr>
        <p:spPr>
          <a:xfrm>
            <a:off x="9711133" y="4199998"/>
            <a:ext cx="1011490" cy="369332"/>
          </a:xfrm>
          <a:prstGeom prst="roundRect">
            <a:avLst>
              <a:gd name="adj" fmla="val 50000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LED ON</a:t>
            </a:r>
            <a:endParaRPr lang="ko-KR" altLang="en-US" sz="14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2ADBFC43-6BAB-0070-6F3B-A29FD466E4CF}"/>
              </a:ext>
            </a:extLst>
          </p:cNvPr>
          <p:cNvSpPr txBox="1"/>
          <p:nvPr/>
        </p:nvSpPr>
        <p:spPr>
          <a:xfrm>
            <a:off x="1273863" y="8394"/>
            <a:ext cx="15011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시스템 동작</a:t>
            </a:r>
          </a:p>
        </p:txBody>
      </p:sp>
      <p:sp>
        <p:nvSpPr>
          <p:cNvPr id="156" name="사각형: 둥근 모서리 155">
            <a:extLst>
              <a:ext uri="{FF2B5EF4-FFF2-40B4-BE49-F238E27FC236}">
                <a16:creationId xmlns:a16="http://schemas.microsoft.com/office/drawing/2014/main" id="{3A0672C2-9277-A298-96FA-E75D26BD453E}"/>
              </a:ext>
            </a:extLst>
          </p:cNvPr>
          <p:cNvSpPr/>
          <p:nvPr/>
        </p:nvSpPr>
        <p:spPr>
          <a:xfrm>
            <a:off x="8302990" y="6170101"/>
            <a:ext cx="1383703" cy="369332"/>
          </a:xfrm>
          <a:prstGeom prst="roundRect">
            <a:avLst>
              <a:gd name="adj" fmla="val 50000"/>
            </a:avLst>
          </a:prstGeom>
          <a:solidFill>
            <a:schemeClr val="tx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택배함 외부</a:t>
            </a:r>
          </a:p>
        </p:txBody>
      </p:sp>
      <p:graphicFrame>
        <p:nvGraphicFramePr>
          <p:cNvPr id="98" name="표 97">
            <a:extLst>
              <a:ext uri="{FF2B5EF4-FFF2-40B4-BE49-F238E27FC236}">
                <a16:creationId xmlns:a16="http://schemas.microsoft.com/office/drawing/2014/main" id="{522A348E-2D21-DEAB-EE6E-881050B216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0248005"/>
              </p:ext>
            </p:extLst>
          </p:nvPr>
        </p:nvGraphicFramePr>
        <p:xfrm>
          <a:off x="-7620" y="385455"/>
          <a:ext cx="941560" cy="556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15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haroni" panose="02010803020104030203" pitchFamily="2" charset="-79"/>
                        </a:rPr>
                        <a:t>INDEX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uLnTx/>
                          <a:uFillTx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Aharoni" panose="02010803020104030203" pitchFamily="2" charset="-79"/>
                        </a:rPr>
                        <a:t>▤ 목차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uLnTx/>
                        <a:uFillTx/>
                        <a:latin typeface="나눔스퀘어_ac" panose="020B0600000101010101" pitchFamily="50" charset="-127"/>
                        <a:ea typeface="나눔스퀘어_ac" panose="020B0600000101010101" pitchFamily="50" charset="-127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uLnTx/>
                          <a:uFillTx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haroni" panose="02010803020104030203" pitchFamily="2" charset="-79"/>
                        </a:rPr>
                        <a:t>▤ 서론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uLnTx/>
                        <a:uFillTx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uLnTx/>
                          <a:uFillTx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haroni" panose="02010803020104030203" pitchFamily="2" charset="-79"/>
                        </a:rPr>
                        <a:t>▤ 시나리오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uLnTx/>
                        <a:uFillTx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uLnTx/>
                          <a:uFillTx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haroni" panose="02010803020104030203" pitchFamily="2" charset="-79"/>
                        </a:rPr>
                        <a:t>▤ 시스템 구성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uLnTx/>
                        <a:uFillTx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uLnTx/>
                          <a:uFillTx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haroni" panose="02010803020104030203" pitchFamily="2" charset="-79"/>
                        </a:rPr>
                        <a:t>▤ 리소스 모니터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uLnTx/>
                        <a:uFillTx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97845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haroni" panose="02010803020104030203" pitchFamily="2" charset="-79"/>
                        </a:rPr>
                        <a:t>▤ 시스템 동작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uLnTx/>
                          <a:uFillTx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haroni" panose="02010803020104030203" pitchFamily="2" charset="-79"/>
                        </a:rPr>
                        <a:t>▤ 시연 영상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uLnTx/>
                        <a:uFillTx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uLnTx/>
                          <a:uFillTx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haroni" panose="02010803020104030203" pitchFamily="2" charset="-79"/>
                        </a:rPr>
                        <a:t>▤ 조원 역할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uLnTx/>
                        <a:uFillTx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uLnTx/>
                          <a:uFillTx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haroni" panose="02010803020104030203" pitchFamily="2" charset="-79"/>
                        </a:rPr>
                        <a:t>▤ 타임라인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uLnTx/>
                        <a:uFillTx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uLnTx/>
                          <a:uFillTx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cs typeface="Aharoni" panose="02010803020104030203" pitchFamily="2" charset="-79"/>
                        </a:rPr>
                        <a:t>▤ 구매내역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uLnTx/>
                        <a:uFillTx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29683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uLnTx/>
                        <a:uFillTx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82973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uLnTx/>
                        <a:uFillTx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18085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uLnTx/>
                        <a:uFillTx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467642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uLnTx/>
                        <a:uFillTx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Aharoni" panose="02010803020104030203" pitchFamily="2" charset="-79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33595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845938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792</TotalTime>
  <Words>1075</Words>
  <Application>Microsoft Office PowerPoint</Application>
  <PresentationFormat>와이드스크린</PresentationFormat>
  <Paragraphs>429</Paragraphs>
  <Slides>17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9" baseType="lpstr">
      <vt:lpstr>Cooper Black</vt:lpstr>
      <vt:lpstr>D2Coding</vt:lpstr>
      <vt:lpstr>Wingdings</vt:lpstr>
      <vt:lpstr>나눔스퀘어_ac ExtraBold</vt:lpstr>
      <vt:lpstr>배달의민족 주아</vt:lpstr>
      <vt:lpstr>나눔스퀘어</vt:lpstr>
      <vt:lpstr>나눔스퀘어_ac Bold</vt:lpstr>
      <vt:lpstr>나눔스퀘어라운드 Bold</vt:lpstr>
      <vt:lpstr>Arial</vt:lpstr>
      <vt:lpstr>맑은 고딕</vt:lpstr>
      <vt:lpstr>나눔스퀘어_ac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KimDoyeop</dc:creator>
  <cp:lastModifiedBy>KimDoyeop</cp:lastModifiedBy>
  <cp:revision>95</cp:revision>
  <dcterms:created xsi:type="dcterms:W3CDTF">2022-05-29T19:05:54Z</dcterms:created>
  <dcterms:modified xsi:type="dcterms:W3CDTF">2022-06-09T03:38:50Z</dcterms:modified>
</cp:coreProperties>
</file>